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71" r:id="rId5"/>
    <p:sldId id="272" r:id="rId6"/>
    <p:sldId id="259" r:id="rId7"/>
    <p:sldId id="260" r:id="rId8"/>
    <p:sldId id="270" r:id="rId9"/>
    <p:sldId id="261" r:id="rId10"/>
    <p:sldId id="258" r:id="rId11"/>
    <p:sldId id="262" r:id="rId12"/>
    <p:sldId id="264" r:id="rId13"/>
    <p:sldId id="268" r:id="rId14"/>
    <p:sldId id="267" r:id="rId15"/>
    <p:sldId id="269" r:id="rId16"/>
    <p:sldId id="265" r:id="rId17"/>
    <p:sldId id="273" r:id="rId18"/>
    <p:sldId id="274" r:id="rId19"/>
    <p:sldId id="275" r:id="rId20"/>
    <p:sldId id="276" r:id="rId21"/>
    <p:sldId id="27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4"/>
  </p:normalViewPr>
  <p:slideViewPr>
    <p:cSldViewPr>
      <p:cViewPr varScale="1">
        <p:scale>
          <a:sx n="117" d="100"/>
          <a:sy n="117" d="100"/>
        </p:scale>
        <p:origin x="138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D7A6E9F-DD0D-466E-BC61-6B82B7D13858}" type="datetimeFigureOut">
              <a:rPr lang="en-US" smtClean="0"/>
              <a:t>8/16/22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2047567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7A6E9F-DD0D-466E-BC61-6B82B7D13858}" type="datetimeFigureOut">
              <a:rPr lang="en-US" smtClean="0"/>
              <a:t>8/16/22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15775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7A6E9F-DD0D-466E-BC61-6B82B7D13858}" type="datetimeFigureOut">
              <a:rPr lang="en-US" smtClean="0"/>
              <a:t>8/16/22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2444259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789E081-E4E3-42CB-87D3-A2E0219ED2E6}" type="datetime1">
              <a:rPr lang="en-US">
                <a:solidFill>
                  <a:prstClr val="black">
                    <a:tint val="75000"/>
                  </a:prstClr>
                </a:solidFill>
              </a:rPr>
              <a:pPr>
                <a:defRPr/>
              </a:pPr>
              <a:t>8/16/22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p>
        </p:txBody>
      </p:sp>
      <p:sp>
        <p:nvSpPr>
          <p:cNvPr id="6" name="Slide Number Placeholder 5"/>
          <p:cNvSpPr>
            <a:spLocks noGrp="1"/>
          </p:cNvSpPr>
          <p:nvPr>
            <p:ph type="sldNum" sz="quarter" idx="12"/>
          </p:nvPr>
        </p:nvSpPr>
        <p:spPr/>
        <p:txBody>
          <a:bodyPr/>
          <a:lstStyle>
            <a:lvl1pPr>
              <a:defRPr/>
            </a:lvl1pPr>
          </a:lstStyle>
          <a:p>
            <a:pPr>
              <a:defRPr/>
            </a:pPr>
            <a:fld id="{902B42C5-7F9E-4C94-8DAD-C09464B221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4324707"/>
      </p:ext>
    </p:extLst>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82000" cy="838200"/>
          </a:xfrm>
        </p:spPr>
        <p:txBody>
          <a:bodyPr/>
          <a:lstStyle>
            <a:lvl1pPr>
              <a:defRPr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Rounded MT Bold" pitchFamily="34" charset="0"/>
              </a:defRPr>
            </a:lvl1pPr>
            <a:lvl2pPr>
              <a:defRPr>
                <a:latin typeface="Arial Rounded MT Bold" pitchFamily="34" charset="0"/>
              </a:defRPr>
            </a:lvl2pPr>
            <a:lvl3pPr>
              <a:defRPr>
                <a:latin typeface="Arial Rounded MT Bold" pitchFamily="34" charset="0"/>
              </a:defRPr>
            </a:lvl3pPr>
            <a:lvl4pPr>
              <a:defRPr>
                <a:latin typeface="Arial Rounded MT Bold" pitchFamily="34" charset="0"/>
              </a:defRPr>
            </a:lvl4pPr>
            <a:lvl5pPr>
              <a:defRPr>
                <a:latin typeface="Arial Rounded MT Bold"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81000" y="6553200"/>
            <a:ext cx="7543800" cy="168275"/>
          </a:xfrm>
        </p:spPr>
        <p:txBody>
          <a:bodyPr/>
          <a:lstStyle>
            <a:lvl1pPr>
              <a:defRPr b="1">
                <a:solidFill>
                  <a:srgbClr val="000000"/>
                </a:solidFill>
                <a:latin typeface="Arial Rounded MT Bold" pitchFamily="34" charset="0"/>
              </a:defRPr>
            </a:lvl1pPr>
          </a:lstStyle>
          <a:p>
            <a:pPr>
              <a:defRPr/>
            </a:pPr>
            <a:r>
              <a:rPr lang="en-US"/>
              <a:t>Marketing Research for MOS ( © Dr. Mark Cleveland)</a:t>
            </a:r>
          </a:p>
        </p:txBody>
      </p:sp>
      <p:sp>
        <p:nvSpPr>
          <p:cNvPr id="5" name="Slide Number Placeholder 5"/>
          <p:cNvSpPr>
            <a:spLocks noGrp="1"/>
          </p:cNvSpPr>
          <p:nvPr>
            <p:ph type="sldNum" sz="quarter" idx="11"/>
          </p:nvPr>
        </p:nvSpPr>
        <p:spPr>
          <a:xfrm>
            <a:off x="8001000" y="6356350"/>
            <a:ext cx="685800" cy="365125"/>
          </a:xfrm>
        </p:spPr>
        <p:txBody>
          <a:bodyPr/>
          <a:lstStyle>
            <a:lvl1pPr>
              <a:defRPr sz="1400" b="1">
                <a:solidFill>
                  <a:srgbClr val="0033CC"/>
                </a:solidFill>
              </a:defRPr>
            </a:lvl1pPr>
          </a:lstStyle>
          <a:p>
            <a:pPr>
              <a:defRPr/>
            </a:pPr>
            <a:fld id="{F035598B-727A-4572-86B1-73BAA1F29001}" type="slidenum">
              <a:rPr lang="en-US"/>
              <a:pPr>
                <a:defRPr/>
              </a:pPr>
              <a:t>‹#›</a:t>
            </a:fld>
            <a:endParaRPr lang="en-US" dirty="0"/>
          </a:p>
        </p:txBody>
      </p:sp>
    </p:spTree>
    <p:extLst>
      <p:ext uri="{BB962C8B-B14F-4D97-AF65-F5344CB8AC3E}">
        <p14:creationId xmlns:p14="http://schemas.microsoft.com/office/powerpoint/2010/main" val="1671602723"/>
      </p:ext>
    </p:extLst>
  </p:cSld>
  <p:clrMapOvr>
    <a:masterClrMapping/>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0765838-8ACB-448D-B68D-885CD80B4629}" type="datetime1">
              <a:rPr lang="en-US">
                <a:solidFill>
                  <a:prstClr val="black">
                    <a:tint val="75000"/>
                  </a:prstClr>
                </a:solidFill>
              </a:rPr>
              <a:pPr>
                <a:defRPr/>
              </a:pPr>
              <a:t>8/16/22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816C1FC-258D-49C2-B844-7D97FEC3C93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28287366"/>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5"/>
          <p:cNvSpPr>
            <a:spLocks noGrp="1"/>
          </p:cNvSpPr>
          <p:nvPr>
            <p:ph type="ftr" sz="quarter" idx="10"/>
          </p:nvPr>
        </p:nvSpPr>
        <p:spPr>
          <a:xfrm>
            <a:off x="457200" y="6356350"/>
            <a:ext cx="5562600" cy="365125"/>
          </a:xfrm>
        </p:spPr>
        <p:txBody>
          <a:bodyPr/>
          <a:lstStyle>
            <a:lvl1pPr>
              <a:defRPr/>
            </a:lvl1pPr>
          </a:lstStyle>
          <a:p>
            <a:pPr>
              <a:defRPr/>
            </a:pPr>
            <a:r>
              <a:rPr lang="en-US">
                <a:solidFill>
                  <a:prstClr val="black">
                    <a:tint val="75000"/>
                  </a:prstClr>
                </a:solidFill>
              </a:rPr>
              <a:t>Marketing Research for MOS ( © Dr. Mark Cleveland)</a:t>
            </a:r>
          </a:p>
        </p:txBody>
      </p:sp>
      <p:sp>
        <p:nvSpPr>
          <p:cNvPr id="6" name="Slide Number Placeholder 6"/>
          <p:cNvSpPr>
            <a:spLocks noGrp="1"/>
          </p:cNvSpPr>
          <p:nvPr>
            <p:ph type="sldNum" sz="quarter" idx="11"/>
          </p:nvPr>
        </p:nvSpPr>
        <p:spPr/>
        <p:txBody>
          <a:bodyPr/>
          <a:lstStyle>
            <a:lvl1pPr>
              <a:defRPr/>
            </a:lvl1pPr>
          </a:lstStyle>
          <a:p>
            <a:pPr>
              <a:defRPr/>
            </a:pPr>
            <a:fld id="{9CE1759D-DE3D-4ACD-B271-81336D89DB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64697315"/>
      </p:ext>
    </p:extLst>
  </p:cSld>
  <p:clrMapOvr>
    <a:masterClrMapping/>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E605ED0-29BD-420B-B41F-B33E7C3598C7}" type="datetime1">
              <a:rPr lang="en-US">
                <a:solidFill>
                  <a:prstClr val="black">
                    <a:tint val="75000"/>
                  </a:prstClr>
                </a:solidFill>
              </a:rPr>
              <a:pPr>
                <a:defRPr/>
              </a:pPr>
              <a:t>8/16/22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C978405-7225-49C7-82F2-ABD9F83859E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74132089"/>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77DEA8B-FF7A-4AAA-8AFD-FD747DF0F474}" type="datetime1">
              <a:rPr lang="en-US">
                <a:solidFill>
                  <a:prstClr val="black">
                    <a:tint val="75000"/>
                  </a:prstClr>
                </a:solidFill>
              </a:rPr>
              <a:pPr>
                <a:defRPr/>
              </a:pPr>
              <a:t>8/16/22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72E82B8-81CB-435D-BD47-23262C9FD1B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9921460"/>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F35A80-033D-4FEC-B394-713152602225}" type="datetime1">
              <a:rPr lang="en-US">
                <a:solidFill>
                  <a:prstClr val="black">
                    <a:tint val="75000"/>
                  </a:prstClr>
                </a:solidFill>
              </a:rPr>
              <a:pPr>
                <a:defRPr/>
              </a:pPr>
              <a:t>8/16/22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CFF4A262-A1B0-4F1C-8393-DA185E9E73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46577949"/>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F2829C-06B9-4277-B1DD-EAC3051C4F31}" type="datetime1">
              <a:rPr lang="en-US">
                <a:solidFill>
                  <a:prstClr val="black">
                    <a:tint val="75000"/>
                  </a:prstClr>
                </a:solidFill>
              </a:rPr>
              <a:pPr>
                <a:defRPr/>
              </a:pPr>
              <a:t>8/16/22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29FE24-687C-4073-B4CC-1A89CDF742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72179682"/>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7A6E9F-DD0D-466E-BC61-6B82B7D13858}" type="datetimeFigureOut">
              <a:rPr lang="en-US" smtClean="0"/>
              <a:t>8/16/22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684158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D523F8-48F0-4066-97A1-263F4BC1703A}" type="datetime1">
              <a:rPr lang="en-US">
                <a:solidFill>
                  <a:prstClr val="black">
                    <a:tint val="75000"/>
                  </a:prstClr>
                </a:solidFill>
              </a:rPr>
              <a:pPr>
                <a:defRPr/>
              </a:pPr>
              <a:t>8/16/22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5066773-E49F-40BF-B7BD-95A58308702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31628396"/>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D641F8-5E3F-4107-B325-0FDB48D619B4}" type="datetime1">
              <a:rPr lang="en-US">
                <a:solidFill>
                  <a:prstClr val="black">
                    <a:tint val="75000"/>
                  </a:prstClr>
                </a:solidFill>
              </a:rPr>
              <a:pPr>
                <a:defRPr/>
              </a:pPr>
              <a:t>8/16/22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42C6A7D-4F96-4937-85E0-7FB5E8B64AB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66108878"/>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A89D92-0824-4353-BD97-D288D2A53AFB}" type="datetime1">
              <a:rPr lang="en-US">
                <a:solidFill>
                  <a:prstClr val="black">
                    <a:tint val="75000"/>
                  </a:prstClr>
                </a:solidFill>
              </a:rPr>
              <a:pPr>
                <a:defRPr/>
              </a:pPr>
              <a:t>8/16/22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8727348-215D-43C4-91D8-FA1455F17CF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95598662"/>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153400" cy="762000"/>
          </a:xfrm>
        </p:spPr>
        <p:txBody>
          <a:bodyPr/>
          <a:lstStyle/>
          <a:p>
            <a:r>
              <a:rPr lang="en-US"/>
              <a:t>Click to edit Master title style</a:t>
            </a:r>
          </a:p>
        </p:txBody>
      </p:sp>
      <p:sp>
        <p:nvSpPr>
          <p:cNvPr id="3" name="Table Placeholder 2"/>
          <p:cNvSpPr>
            <a:spLocks noGrp="1"/>
          </p:cNvSpPr>
          <p:nvPr>
            <p:ph type="tbl" idx="1"/>
          </p:nvPr>
        </p:nvSpPr>
        <p:spPr>
          <a:xfrm>
            <a:off x="228600" y="1066800"/>
            <a:ext cx="8763000" cy="5334000"/>
          </a:xfrm>
        </p:spPr>
        <p:txBody>
          <a:bodyPr rtlCol="0">
            <a:normAutofit/>
          </a:bodyPr>
          <a:lstStyle/>
          <a:p>
            <a:pPr lvl="0"/>
            <a:endParaRPr lang="en-US" noProof="0"/>
          </a:p>
        </p:txBody>
      </p:sp>
      <p:sp>
        <p:nvSpPr>
          <p:cNvPr id="4" name="Rectangle 3"/>
          <p:cNvSpPr>
            <a:spLocks noGrp="1" noChangeArrowheads="1"/>
          </p:cNvSpPr>
          <p:nvPr>
            <p:ph type="sldNum" sz="quarter" idx="10"/>
          </p:nvPr>
        </p:nvSpPr>
        <p:spPr/>
        <p:txBody>
          <a:bodyPr/>
          <a:lstStyle>
            <a:lvl1pPr>
              <a:defRPr/>
            </a:lvl1pPr>
          </a:lstStyle>
          <a:p>
            <a:pPr>
              <a:defRPr/>
            </a:pPr>
            <a:fld id="{8D5CB04D-E91A-4A29-AAE4-BC5033A12354}" type="slidenum">
              <a:rPr lang="en-US">
                <a:solidFill>
                  <a:prstClr val="black">
                    <a:tint val="75000"/>
                  </a:prstClr>
                </a:solidFill>
              </a:rPr>
              <a:pPr>
                <a:defRPr/>
              </a:pPr>
              <a:t>‹#›</a:t>
            </a:fld>
            <a:endParaRPr lang="en-US">
              <a:solidFill>
                <a:prstClr val="black">
                  <a:tint val="75000"/>
                </a:prstClr>
              </a:solidFill>
            </a:endParaRPr>
          </a:p>
        </p:txBody>
      </p:sp>
      <p:sp>
        <p:nvSpPr>
          <p:cNvPr id="5" name="Rectangle 14"/>
          <p:cNvSpPr>
            <a:spLocks noGrp="1" noChangeArrowheads="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Tree>
    <p:extLst>
      <p:ext uri="{BB962C8B-B14F-4D97-AF65-F5344CB8AC3E}">
        <p14:creationId xmlns:p14="http://schemas.microsoft.com/office/powerpoint/2010/main" val="1661958017"/>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838200" y="152400"/>
            <a:ext cx="8153400" cy="762000"/>
          </a:xfrm>
        </p:spPr>
        <p:txBody>
          <a:bodyPr/>
          <a:lstStyle/>
          <a:p>
            <a:r>
              <a:rPr lang="en-US"/>
              <a:t>Click to edit Master title style</a:t>
            </a:r>
          </a:p>
        </p:txBody>
      </p:sp>
      <p:sp>
        <p:nvSpPr>
          <p:cNvPr id="3" name="Content Placeholder 2"/>
          <p:cNvSpPr>
            <a:spLocks noGrp="1"/>
          </p:cNvSpPr>
          <p:nvPr>
            <p:ph sz="quarter" idx="1"/>
          </p:nvPr>
        </p:nvSpPr>
        <p:spPr>
          <a:xfrm>
            <a:off x="228600" y="1066800"/>
            <a:ext cx="43053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066800"/>
            <a:ext cx="43053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28600" y="3810000"/>
            <a:ext cx="43053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86300" y="3810000"/>
            <a:ext cx="43053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sldNum" sz="quarter" idx="10"/>
          </p:nvPr>
        </p:nvSpPr>
        <p:spPr/>
        <p:txBody>
          <a:bodyPr/>
          <a:lstStyle>
            <a:lvl1pPr>
              <a:defRPr/>
            </a:lvl1pPr>
          </a:lstStyle>
          <a:p>
            <a:pPr>
              <a:defRPr/>
            </a:pPr>
            <a:fld id="{20159FFD-C286-43E7-9C92-DE6F78D67D39}" type="slidenum">
              <a:rPr lang="en-US">
                <a:solidFill>
                  <a:prstClr val="black">
                    <a:tint val="75000"/>
                  </a:prstClr>
                </a:solidFill>
              </a:rPr>
              <a:pPr>
                <a:defRPr/>
              </a:pPr>
              <a:t>‹#›</a:t>
            </a:fld>
            <a:endParaRPr lang="en-US">
              <a:solidFill>
                <a:prstClr val="black">
                  <a:tint val="75000"/>
                </a:prstClr>
              </a:solidFill>
            </a:endParaRPr>
          </a:p>
        </p:txBody>
      </p:sp>
      <p:sp>
        <p:nvSpPr>
          <p:cNvPr id="8" name="Rectangle 14"/>
          <p:cNvSpPr>
            <a:spLocks noGrp="1" noChangeArrowheads="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Tree>
    <p:extLst>
      <p:ext uri="{BB962C8B-B14F-4D97-AF65-F5344CB8AC3E}">
        <p14:creationId xmlns:p14="http://schemas.microsoft.com/office/powerpoint/2010/main" val="991408198"/>
      </p:ext>
    </p:extLst>
  </p:cSld>
  <p:clrMapOvr>
    <a:masterClrMapping/>
  </p:clrMapOvr>
  <p:transition>
    <p:wedg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153400" cy="762000"/>
          </a:xfrm>
        </p:spPr>
        <p:txBody>
          <a:bodyPr/>
          <a:lstStyle/>
          <a:p>
            <a:r>
              <a:rPr lang="en-US"/>
              <a:t>Click to edit Master title style</a:t>
            </a:r>
          </a:p>
        </p:txBody>
      </p:sp>
      <p:sp>
        <p:nvSpPr>
          <p:cNvPr id="3" name="Text Placeholder 2"/>
          <p:cNvSpPr>
            <a:spLocks noGrp="1"/>
          </p:cNvSpPr>
          <p:nvPr>
            <p:ph type="body" sz="half" idx="1"/>
          </p:nvPr>
        </p:nvSpPr>
        <p:spPr>
          <a:xfrm>
            <a:off x="228600" y="1066800"/>
            <a:ext cx="43053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066800"/>
            <a:ext cx="43053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3810000"/>
            <a:ext cx="43053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3"/>
          <p:cNvSpPr>
            <a:spLocks noGrp="1" noChangeArrowheads="1"/>
          </p:cNvSpPr>
          <p:nvPr>
            <p:ph type="sldNum" sz="quarter" idx="10"/>
          </p:nvPr>
        </p:nvSpPr>
        <p:spPr/>
        <p:txBody>
          <a:bodyPr/>
          <a:lstStyle>
            <a:lvl1pPr>
              <a:defRPr/>
            </a:lvl1pPr>
          </a:lstStyle>
          <a:p>
            <a:pPr>
              <a:defRPr/>
            </a:pPr>
            <a:fld id="{7E5CD947-7B53-447E-BFB4-519795066ABC}" type="slidenum">
              <a:rPr lang="en-US">
                <a:solidFill>
                  <a:prstClr val="black">
                    <a:tint val="75000"/>
                  </a:prstClr>
                </a:solidFill>
              </a:rPr>
              <a:pPr>
                <a:defRPr/>
              </a:pPr>
              <a:t>‹#›</a:t>
            </a:fld>
            <a:endParaRPr lang="en-US">
              <a:solidFill>
                <a:prstClr val="black">
                  <a:tint val="75000"/>
                </a:prstClr>
              </a:solidFill>
            </a:endParaRPr>
          </a:p>
        </p:txBody>
      </p:sp>
      <p:sp>
        <p:nvSpPr>
          <p:cNvPr id="7" name="Rectangle 14"/>
          <p:cNvSpPr>
            <a:spLocks noGrp="1" noChangeArrowheads="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Tree>
    <p:extLst>
      <p:ext uri="{BB962C8B-B14F-4D97-AF65-F5344CB8AC3E}">
        <p14:creationId xmlns:p14="http://schemas.microsoft.com/office/powerpoint/2010/main" val="4209221556"/>
      </p:ext>
    </p:extLst>
  </p:cSld>
  <p:clrMapOvr>
    <a:masterClrMapping/>
  </p:clrMapOvr>
  <p:transition>
    <p:wedg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153400" cy="762000"/>
          </a:xfrm>
        </p:spPr>
        <p:txBody>
          <a:bodyPr/>
          <a:lstStyle/>
          <a:p>
            <a:r>
              <a:rPr lang="en-US"/>
              <a:t>Click to edit Master title style</a:t>
            </a:r>
          </a:p>
        </p:txBody>
      </p:sp>
      <p:sp>
        <p:nvSpPr>
          <p:cNvPr id="3" name="Text Placeholder 2"/>
          <p:cNvSpPr>
            <a:spLocks noGrp="1"/>
          </p:cNvSpPr>
          <p:nvPr>
            <p:ph type="body" sz="half" idx="1"/>
          </p:nvPr>
        </p:nvSpPr>
        <p:spPr>
          <a:xfrm>
            <a:off x="228600" y="1066800"/>
            <a:ext cx="43053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066800"/>
            <a:ext cx="43053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0"/>
          </p:nvPr>
        </p:nvSpPr>
        <p:spPr/>
        <p:txBody>
          <a:bodyPr/>
          <a:lstStyle>
            <a:lvl1pPr>
              <a:defRPr/>
            </a:lvl1pPr>
          </a:lstStyle>
          <a:p>
            <a:pPr>
              <a:defRPr/>
            </a:pPr>
            <a:fld id="{963C498E-3FD3-4CFE-9860-E0FB3E105E6A}" type="slidenum">
              <a:rPr lang="en-US">
                <a:solidFill>
                  <a:prstClr val="black">
                    <a:tint val="75000"/>
                  </a:prstClr>
                </a:solidFill>
              </a:rPr>
              <a:pPr>
                <a:defRPr/>
              </a:pPr>
              <a:t>‹#›</a:t>
            </a:fld>
            <a:endParaRPr lang="en-US">
              <a:solidFill>
                <a:prstClr val="black">
                  <a:tint val="75000"/>
                </a:prstClr>
              </a:solidFill>
            </a:endParaRPr>
          </a:p>
        </p:txBody>
      </p:sp>
      <p:sp>
        <p:nvSpPr>
          <p:cNvPr id="6" name="Rectangle 14"/>
          <p:cNvSpPr>
            <a:spLocks noGrp="1" noChangeArrowheads="1"/>
          </p:cNvSpPr>
          <p:nvPr>
            <p:ph type="ftr" sz="quarter" idx="11"/>
          </p:nvPr>
        </p:nvSpPr>
        <p:spPr/>
        <p:txBody>
          <a:bodyPr/>
          <a:lstStyle>
            <a:lvl1pPr>
              <a:defRPr/>
            </a:lvl1pPr>
          </a:lstStyle>
          <a:p>
            <a:pPr>
              <a:defRPr/>
            </a:pPr>
            <a:r>
              <a:rPr lang="en-US">
                <a:solidFill>
                  <a:prstClr val="black">
                    <a:tint val="75000"/>
                  </a:prstClr>
                </a:solidFill>
              </a:rPr>
              <a:t>Marketing Research for MOS ( © Dr. Mark Cleveland)</a:t>
            </a:r>
            <a:endParaRPr lang="en-US" dirty="0">
              <a:solidFill>
                <a:prstClr val="black">
                  <a:tint val="75000"/>
                </a:prstClr>
              </a:solidFill>
            </a:endParaRPr>
          </a:p>
        </p:txBody>
      </p:sp>
    </p:spTree>
    <p:extLst>
      <p:ext uri="{BB962C8B-B14F-4D97-AF65-F5344CB8AC3E}">
        <p14:creationId xmlns:p14="http://schemas.microsoft.com/office/powerpoint/2010/main" val="1404190702"/>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7A6E9F-DD0D-466E-BC61-6B82B7D13858}" type="datetimeFigureOut">
              <a:rPr lang="en-US" smtClean="0"/>
              <a:t>8/16/22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271966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7A6E9F-DD0D-466E-BC61-6B82B7D13858}" type="datetimeFigureOut">
              <a:rPr lang="en-US" smtClean="0"/>
              <a:t>8/16/22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169234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7A6E9F-DD0D-466E-BC61-6B82B7D13858}" type="datetimeFigureOut">
              <a:rPr lang="en-US" smtClean="0"/>
              <a:t>8/16/22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165606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7A6E9F-DD0D-466E-BC61-6B82B7D13858}" type="datetimeFigureOut">
              <a:rPr lang="en-US" smtClean="0"/>
              <a:t>8/16/22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192514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A6E9F-DD0D-466E-BC61-6B82B7D13858}" type="datetimeFigureOut">
              <a:rPr lang="en-US" smtClean="0"/>
              <a:t>8/16/22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2574474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7A6E9F-DD0D-466E-BC61-6B82B7D13858}" type="datetimeFigureOut">
              <a:rPr lang="en-US" smtClean="0"/>
              <a:t>8/16/22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1820665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7A6E9F-DD0D-466E-BC61-6B82B7D13858}" type="datetimeFigureOut">
              <a:rPr lang="en-US" smtClean="0"/>
              <a:t>8/16/22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8D52-5EBA-458E-AB33-BC1BA593D905}" type="slidenum">
              <a:rPr lang="en-US" smtClean="0"/>
              <a:t>‹#›</a:t>
            </a:fld>
            <a:endParaRPr lang="en-US"/>
          </a:p>
        </p:txBody>
      </p:sp>
    </p:spTree>
    <p:extLst>
      <p:ext uri="{BB962C8B-B14F-4D97-AF65-F5344CB8AC3E}">
        <p14:creationId xmlns:p14="http://schemas.microsoft.com/office/powerpoint/2010/main" val="358414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A6E9F-DD0D-466E-BC61-6B82B7D13858}" type="datetimeFigureOut">
              <a:rPr lang="en-US" smtClean="0"/>
              <a:t>8/16/22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68D52-5EBA-458E-AB33-BC1BA593D905}" type="slidenum">
              <a:rPr lang="en-US" smtClean="0"/>
              <a:t>‹#›</a:t>
            </a:fld>
            <a:endParaRPr lang="en-US"/>
          </a:p>
        </p:txBody>
      </p:sp>
    </p:spTree>
    <p:extLst>
      <p:ext uri="{BB962C8B-B14F-4D97-AF65-F5344CB8AC3E}">
        <p14:creationId xmlns:p14="http://schemas.microsoft.com/office/powerpoint/2010/main" val="3408455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20AE83C6-1B3C-406B-B71C-8533F986EE18}" type="datetime1">
              <a:rPr lang="en-US">
                <a:solidFill>
                  <a:prstClr val="black">
                    <a:tint val="75000"/>
                  </a:prstClr>
                </a:solidFill>
                <a:latin typeface="Garamond" pitchFamily="18" charset="0"/>
              </a:rPr>
              <a:pPr fontAlgn="base">
                <a:spcBef>
                  <a:spcPct val="0"/>
                </a:spcBef>
                <a:spcAft>
                  <a:spcPct val="0"/>
                </a:spcAft>
                <a:defRPr/>
              </a:pPr>
              <a:t>8/16/22</a:t>
            </a:fld>
            <a:endParaRPr lang="en-US">
              <a:solidFill>
                <a:prstClr val="black">
                  <a:tint val="75000"/>
                </a:prstClr>
              </a:solidFill>
              <a:latin typeface="Garamond"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a:solidFill>
                  <a:prstClr val="black">
                    <a:tint val="75000"/>
                  </a:prstClr>
                </a:solidFill>
                <a:latin typeface="Garamond" pitchFamily="18" charset="0"/>
              </a:rPr>
              <a:t>Marketing Research for MOS ( © Dr. Mark Cleveland)</a:t>
            </a:r>
            <a:endParaRPr lang="en-US" dirty="0">
              <a:solidFill>
                <a:prstClr val="black">
                  <a:tint val="75000"/>
                </a:prstClr>
              </a:solidFill>
              <a:latin typeface="Garamond"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706C245-029D-4ABD-93FC-E288AE4646A4}" type="slidenum">
              <a:rPr lang="en-US">
                <a:solidFill>
                  <a:prstClr val="black">
                    <a:tint val="75000"/>
                  </a:prstClr>
                </a:solidFill>
                <a:latin typeface="Garamond" pitchFamily="18" charset="0"/>
              </a:rPr>
              <a:pPr fontAlgn="base">
                <a:spcBef>
                  <a:spcPct val="0"/>
                </a:spcBef>
                <a:spcAft>
                  <a:spcPct val="0"/>
                </a:spcAft>
                <a:defRPr/>
              </a:pPr>
              <a:t>‹#›</a:t>
            </a:fld>
            <a:endParaRPr lang="en-US">
              <a:solidFill>
                <a:prstClr val="black">
                  <a:tint val="75000"/>
                </a:prstClr>
              </a:solidFill>
              <a:latin typeface="Garamond" pitchFamily="18" charset="0"/>
            </a:endParaRPr>
          </a:p>
        </p:txBody>
      </p:sp>
      <p:pic>
        <p:nvPicPr>
          <p:cNvPr id="2055" name="Picture 16" descr="Return to Social Science's home page"/>
          <p:cNvPicPr>
            <a:picLocks noChangeAspect="1" noChangeArrowheads="1"/>
          </p:cNvPicPr>
          <p:nvPr userDrawn="1"/>
        </p:nvPicPr>
        <p:blipFill>
          <a:blip r:embed="rId17" cstate="print"/>
          <a:srcRect/>
          <a:stretch>
            <a:fillRect/>
          </a:stretch>
        </p:blipFill>
        <p:spPr bwMode="auto">
          <a:xfrm>
            <a:off x="0" y="0"/>
            <a:ext cx="922338" cy="990600"/>
          </a:xfrm>
          <a:prstGeom prst="rect">
            <a:avLst/>
          </a:prstGeom>
          <a:noFill/>
          <a:ln w="9525">
            <a:noFill/>
            <a:miter lim="800000"/>
            <a:headEnd/>
            <a:tailEnd/>
          </a:ln>
        </p:spPr>
      </p:pic>
    </p:spTree>
    <p:extLst>
      <p:ext uri="{BB962C8B-B14F-4D97-AF65-F5344CB8AC3E}">
        <p14:creationId xmlns:p14="http://schemas.microsoft.com/office/powerpoint/2010/main" val="1970512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ransition>
    <p:wedge/>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pastyle.org/manual/index.aspx" TargetMode="External"/><Relationship Id="rId2" Type="http://schemas.openxmlformats.org/officeDocument/2006/relationships/hyperlink" Target="http://linguistics.byu.edu/faculty/henrichsenl/apa/apa01.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uwo.ca/research/ethics/human/deadline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wo.ca/research/ethics/human/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wo.ca/univsec/handbook/general/grades_undergrad.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MOS-4999E</a:t>
            </a:r>
            <a:br>
              <a:rPr lang="en-US" b="1" dirty="0"/>
            </a:br>
            <a:r>
              <a:rPr lang="en-US" b="1" dirty="0"/>
              <a:t>Honors Specialization in Consumer Behavior with Thesis</a:t>
            </a:r>
          </a:p>
        </p:txBody>
      </p:sp>
      <p:sp>
        <p:nvSpPr>
          <p:cNvPr id="3" name="Subtitle 2"/>
          <p:cNvSpPr>
            <a:spLocks noGrp="1"/>
          </p:cNvSpPr>
          <p:nvPr>
            <p:ph type="subTitle" idx="1"/>
          </p:nvPr>
        </p:nvSpPr>
        <p:spPr/>
        <p:txBody>
          <a:bodyPr/>
          <a:lstStyle/>
          <a:p>
            <a:r>
              <a:rPr lang="en-US" dirty="0">
                <a:solidFill>
                  <a:srgbClr val="FF0000"/>
                </a:solidFill>
              </a:rPr>
              <a:t>©Dr. Mark Cleveland</a:t>
            </a:r>
          </a:p>
          <a:p>
            <a:r>
              <a:rPr lang="en-US" dirty="0">
                <a:solidFill>
                  <a:srgbClr val="FF0000"/>
                </a:solidFill>
              </a:rPr>
              <a:t>September 2013-18</a:t>
            </a:r>
          </a:p>
        </p:txBody>
      </p:sp>
    </p:spTree>
    <p:extLst>
      <p:ext uri="{BB962C8B-B14F-4D97-AF65-F5344CB8AC3E}">
        <p14:creationId xmlns:p14="http://schemas.microsoft.com/office/powerpoint/2010/main" val="32170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b="1" dirty="0"/>
              <a:t>Other Things…</a:t>
            </a:r>
          </a:p>
        </p:txBody>
      </p:sp>
      <p:sp>
        <p:nvSpPr>
          <p:cNvPr id="3" name="Content Placeholder 2"/>
          <p:cNvSpPr>
            <a:spLocks noGrp="1"/>
          </p:cNvSpPr>
          <p:nvPr>
            <p:ph idx="1"/>
          </p:nvPr>
        </p:nvSpPr>
        <p:spPr>
          <a:xfrm>
            <a:off x="304800" y="914400"/>
            <a:ext cx="8763000" cy="5943600"/>
          </a:xfrm>
        </p:spPr>
        <p:txBody>
          <a:bodyPr>
            <a:normAutofit fontScale="77500" lnSpcReduction="20000"/>
          </a:bodyPr>
          <a:lstStyle/>
          <a:p>
            <a:r>
              <a:rPr lang="en-US" b="1" dirty="0"/>
              <a:t>Binding final thesis: 3 copies (one each for supervisor, reader, MOS departmental thesis library)</a:t>
            </a:r>
          </a:p>
          <a:p>
            <a:r>
              <a:rPr lang="en-US" b="1" dirty="0"/>
              <a:t>Plagiarism, academic integrity</a:t>
            </a:r>
          </a:p>
          <a:p>
            <a:pPr lvl="1"/>
            <a:r>
              <a:rPr lang="en-US" b="1" dirty="0"/>
              <a:t>Turnitin.com</a:t>
            </a:r>
          </a:p>
          <a:p>
            <a:pPr lvl="1"/>
            <a:r>
              <a:rPr lang="en-US" b="1" dirty="0"/>
              <a:t>Proper methods for citation, referencing, APA method</a:t>
            </a:r>
          </a:p>
          <a:p>
            <a:pPr lvl="2"/>
            <a:r>
              <a:rPr lang="en-US" b="1" dirty="0">
                <a:hlinkClick r:id="rId2"/>
              </a:rPr>
              <a:t>http://linguistics.byu.edu/faculty/henrichsenl/apa/apa01.html</a:t>
            </a:r>
            <a:endParaRPr lang="en-US" b="1" dirty="0"/>
          </a:p>
          <a:p>
            <a:pPr lvl="2"/>
            <a:r>
              <a:rPr lang="en-US" b="1" dirty="0">
                <a:hlinkClick r:id="rId3"/>
              </a:rPr>
              <a:t>http://www.apastyle.org/manual/index.aspx</a:t>
            </a:r>
            <a:endParaRPr lang="en-US" b="1" dirty="0"/>
          </a:p>
          <a:p>
            <a:pPr lvl="2"/>
            <a:r>
              <a:rPr lang="en-US" b="1" dirty="0"/>
              <a:t>Library, Prof copy, summary notes (ask prof).</a:t>
            </a:r>
          </a:p>
          <a:p>
            <a:r>
              <a:rPr lang="en-US" b="1" dirty="0"/>
              <a:t>Intellectual property</a:t>
            </a:r>
          </a:p>
          <a:p>
            <a:pPr lvl="1"/>
            <a:r>
              <a:rPr lang="en-US" b="1" dirty="0"/>
              <a:t>Data, theory, ideas, methodology, analyses, interpretation</a:t>
            </a:r>
          </a:p>
          <a:p>
            <a:pPr lvl="1"/>
            <a:r>
              <a:rPr lang="en-US" b="1" dirty="0"/>
              <a:t>Authorship, copyright</a:t>
            </a:r>
          </a:p>
          <a:p>
            <a:pPr lvl="2"/>
            <a:r>
              <a:rPr lang="en-US" b="1" dirty="0"/>
              <a:t>Journal publications, conference proceedings, popular press, etc.</a:t>
            </a:r>
          </a:p>
          <a:p>
            <a:r>
              <a:rPr lang="en-US" b="1" dirty="0">
                <a:solidFill>
                  <a:srgbClr val="FF0000"/>
                </a:solidFill>
              </a:rPr>
              <a:t>Keep a copy of your thesis in a safe place for perpetuity.</a:t>
            </a:r>
          </a:p>
          <a:p>
            <a:r>
              <a:rPr lang="en-US" b="1" dirty="0">
                <a:solidFill>
                  <a:srgbClr val="FF0000"/>
                </a:solidFill>
              </a:rPr>
              <a:t>Graduate School</a:t>
            </a:r>
          </a:p>
          <a:p>
            <a:r>
              <a:rPr lang="en-US" b="1" dirty="0">
                <a:solidFill>
                  <a:srgbClr val="FF0000"/>
                </a:solidFill>
              </a:rPr>
              <a:t>Pick a topic you find interesting, one that fits with prof’s research interests and abilities.</a:t>
            </a:r>
          </a:p>
          <a:p>
            <a:r>
              <a:rPr lang="en-US" b="1" dirty="0">
                <a:solidFill>
                  <a:srgbClr val="FF0000"/>
                </a:solidFill>
              </a:rPr>
              <a:t>Trials, uncertainty….all part of the process</a:t>
            </a:r>
          </a:p>
        </p:txBody>
      </p:sp>
    </p:spTree>
    <p:extLst>
      <p:ext uri="{BB962C8B-B14F-4D97-AF65-F5344CB8AC3E}">
        <p14:creationId xmlns:p14="http://schemas.microsoft.com/office/powerpoint/2010/main" val="3988135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Selecting A Research Topic</a:t>
            </a:r>
          </a:p>
        </p:txBody>
      </p:sp>
      <p:sp>
        <p:nvSpPr>
          <p:cNvPr id="3" name="Content Placeholder 2"/>
          <p:cNvSpPr>
            <a:spLocks noGrp="1"/>
          </p:cNvSpPr>
          <p:nvPr>
            <p:ph idx="1"/>
          </p:nvPr>
        </p:nvSpPr>
        <p:spPr>
          <a:xfrm>
            <a:off x="304800" y="990600"/>
            <a:ext cx="8382000" cy="4830763"/>
          </a:xfrm>
        </p:spPr>
        <p:txBody>
          <a:bodyPr>
            <a:noAutofit/>
          </a:bodyPr>
          <a:lstStyle/>
          <a:p>
            <a:pPr>
              <a:spcBef>
                <a:spcPts val="0"/>
              </a:spcBef>
              <a:defRPr/>
            </a:pPr>
            <a:r>
              <a:rPr lang="en-US" sz="2800" b="1" i="1" dirty="0">
                <a:solidFill>
                  <a:schemeClr val="accent4">
                    <a:lumMod val="50000"/>
                  </a:schemeClr>
                </a:solidFill>
              </a:rPr>
              <a:t>The “Best way” to find a research topic: </a:t>
            </a:r>
          </a:p>
          <a:p>
            <a:pPr lvl="1">
              <a:spcBef>
                <a:spcPts val="0"/>
              </a:spcBef>
              <a:defRPr/>
            </a:pPr>
            <a:r>
              <a:rPr lang="en-US" sz="2200" b="1" i="1" dirty="0">
                <a:solidFill>
                  <a:schemeClr val="accent4">
                    <a:lumMod val="50000"/>
                  </a:schemeClr>
                </a:solidFill>
              </a:rPr>
              <a:t>What are you interested, what are you comfortable with (feasibility), what is your supervisor’s expertise and recommendations…</a:t>
            </a:r>
          </a:p>
          <a:p>
            <a:pPr lvl="1">
              <a:spcBef>
                <a:spcPts val="0"/>
              </a:spcBef>
              <a:defRPr/>
            </a:pPr>
            <a:r>
              <a:rPr lang="en-US" sz="2200" b="1" i="1" dirty="0">
                <a:solidFill>
                  <a:schemeClr val="accent4">
                    <a:lumMod val="50000"/>
                  </a:schemeClr>
                </a:solidFill>
              </a:rPr>
              <a:t>Determine a broad topical area, then narrow down to a very precisely defined research question (+ objectives, grouping of variables to be examined)</a:t>
            </a:r>
          </a:p>
          <a:p>
            <a:pPr lvl="1">
              <a:spcBef>
                <a:spcPts val="0"/>
              </a:spcBef>
              <a:defRPr/>
            </a:pPr>
            <a:r>
              <a:rPr lang="en-US" sz="2200" b="1" i="1" dirty="0">
                <a:solidFill>
                  <a:schemeClr val="accent4">
                    <a:lumMod val="50000"/>
                  </a:schemeClr>
                </a:solidFill>
              </a:rPr>
              <a:t>Appropriate level of specificity: as one would see in an empirical journal article. </a:t>
            </a:r>
          </a:p>
          <a:p>
            <a:pPr>
              <a:spcBef>
                <a:spcPts val="0"/>
              </a:spcBef>
              <a:defRPr/>
            </a:pPr>
            <a:r>
              <a:rPr lang="en-US" sz="2800" b="1" i="1" u="sng" dirty="0">
                <a:solidFill>
                  <a:schemeClr val="accent4">
                    <a:lumMod val="50000"/>
                  </a:schemeClr>
                </a:solidFill>
              </a:rPr>
              <a:t>Some examples</a:t>
            </a:r>
            <a:r>
              <a:rPr lang="en-US" sz="2800" b="1" dirty="0">
                <a:solidFill>
                  <a:schemeClr val="accent4">
                    <a:lumMod val="50000"/>
                  </a:schemeClr>
                </a:solidFill>
              </a:rPr>
              <a:t> of </a:t>
            </a:r>
            <a:r>
              <a:rPr lang="en-US" sz="2800" b="1" u="sng" dirty="0">
                <a:solidFill>
                  <a:schemeClr val="accent4">
                    <a:lumMod val="50000"/>
                  </a:schemeClr>
                </a:solidFill>
              </a:rPr>
              <a:t>broad</a:t>
            </a:r>
            <a:r>
              <a:rPr lang="en-US" sz="2800" b="1" dirty="0">
                <a:solidFill>
                  <a:schemeClr val="accent4">
                    <a:lumMod val="50000"/>
                  </a:schemeClr>
                </a:solidFill>
              </a:rPr>
              <a:t> topics include: </a:t>
            </a:r>
          </a:p>
          <a:p>
            <a:pPr lvl="1">
              <a:spcBef>
                <a:spcPts val="0"/>
              </a:spcBef>
              <a:defRPr/>
            </a:pPr>
            <a:r>
              <a:rPr lang="en-US" sz="1600" b="1" dirty="0">
                <a:solidFill>
                  <a:srgbClr val="002060"/>
                </a:solidFill>
              </a:rPr>
              <a:t>male/female differences in information search &amp; processing, </a:t>
            </a:r>
          </a:p>
          <a:p>
            <a:pPr lvl="1">
              <a:spcBef>
                <a:spcPts val="0"/>
              </a:spcBef>
              <a:defRPr/>
            </a:pPr>
            <a:r>
              <a:rPr lang="en-US" sz="1600" b="1" dirty="0">
                <a:solidFill>
                  <a:srgbClr val="FF0000"/>
                </a:solidFill>
              </a:rPr>
              <a:t>memory deficits in older consumers and the impact on promotion, </a:t>
            </a:r>
          </a:p>
          <a:p>
            <a:pPr lvl="1">
              <a:spcBef>
                <a:spcPts val="0"/>
              </a:spcBef>
              <a:defRPr/>
            </a:pPr>
            <a:r>
              <a:rPr lang="en-US" sz="1600" b="1" dirty="0">
                <a:solidFill>
                  <a:srgbClr val="002060"/>
                </a:solidFill>
              </a:rPr>
              <a:t>cross-cultural differences in shopping behavior, </a:t>
            </a:r>
          </a:p>
          <a:p>
            <a:pPr lvl="1">
              <a:spcBef>
                <a:spcPts val="0"/>
              </a:spcBef>
              <a:defRPr/>
            </a:pPr>
            <a:r>
              <a:rPr lang="en-US" sz="1600" b="1" dirty="0">
                <a:solidFill>
                  <a:srgbClr val="FF0000"/>
                </a:solidFill>
              </a:rPr>
              <a:t>the strength of the pro-environmental attitude-behavior relationship, </a:t>
            </a:r>
          </a:p>
          <a:p>
            <a:pPr lvl="1">
              <a:spcBef>
                <a:spcPts val="0"/>
              </a:spcBef>
              <a:defRPr/>
            </a:pPr>
            <a:r>
              <a:rPr lang="en-US" sz="1600" b="1" dirty="0">
                <a:solidFill>
                  <a:srgbClr val="002060"/>
                </a:solidFill>
              </a:rPr>
              <a:t>subcultures of consumption,  </a:t>
            </a:r>
            <a:r>
              <a:rPr lang="en-US" sz="1600" b="1" dirty="0">
                <a:solidFill>
                  <a:srgbClr val="FF0000"/>
                </a:solidFill>
              </a:rPr>
              <a:t>transnational consumer segments, </a:t>
            </a:r>
          </a:p>
          <a:p>
            <a:pPr lvl="1">
              <a:spcBef>
                <a:spcPts val="0"/>
              </a:spcBef>
              <a:defRPr/>
            </a:pPr>
            <a:r>
              <a:rPr lang="en-US" sz="1600" b="1" dirty="0">
                <a:solidFill>
                  <a:srgbClr val="002060"/>
                </a:solidFill>
              </a:rPr>
              <a:t>religious influences on consumer behavior, </a:t>
            </a:r>
          </a:p>
          <a:p>
            <a:pPr lvl="1">
              <a:spcBef>
                <a:spcPts val="0"/>
              </a:spcBef>
              <a:defRPr/>
            </a:pPr>
            <a:r>
              <a:rPr lang="en-US" sz="1600" b="1" dirty="0">
                <a:solidFill>
                  <a:srgbClr val="FF0000"/>
                </a:solidFill>
              </a:rPr>
              <a:t>gift-giving across cultures, </a:t>
            </a:r>
            <a:r>
              <a:rPr lang="en-US" sz="1600" b="1" dirty="0">
                <a:solidFill>
                  <a:srgbClr val="002060"/>
                </a:solidFill>
              </a:rPr>
              <a:t>self-concept and brand personality, </a:t>
            </a:r>
          </a:p>
          <a:p>
            <a:pPr lvl="1">
              <a:spcBef>
                <a:spcPts val="0"/>
              </a:spcBef>
              <a:defRPr/>
            </a:pPr>
            <a:r>
              <a:rPr lang="en-US" sz="1600" b="1" dirty="0">
                <a:solidFill>
                  <a:srgbClr val="FF0000"/>
                </a:solidFill>
              </a:rPr>
              <a:t>color connotations in food advertising,  </a:t>
            </a:r>
            <a:r>
              <a:rPr lang="en-US" sz="1600" b="1" dirty="0">
                <a:solidFill>
                  <a:srgbClr val="002060"/>
                </a:solidFill>
              </a:rPr>
              <a:t>ethics of targeting children, </a:t>
            </a:r>
          </a:p>
          <a:p>
            <a:pPr lvl="1">
              <a:spcBef>
                <a:spcPts val="0"/>
              </a:spcBef>
              <a:defRPr/>
            </a:pPr>
            <a:r>
              <a:rPr lang="en-US" sz="1600" b="1" dirty="0">
                <a:solidFill>
                  <a:srgbClr val="FF0000"/>
                </a:solidFill>
              </a:rPr>
              <a:t>viral marketing, </a:t>
            </a:r>
            <a:r>
              <a:rPr lang="en-US" sz="1600" b="1" dirty="0">
                <a:solidFill>
                  <a:srgbClr val="002060"/>
                </a:solidFill>
              </a:rPr>
              <a:t>classical conditioning and marketing, etc.</a:t>
            </a:r>
          </a:p>
        </p:txBody>
      </p:sp>
    </p:spTree>
    <p:extLst>
      <p:ext uri="{BB962C8B-B14F-4D97-AF65-F5344CB8AC3E}">
        <p14:creationId xmlns:p14="http://schemas.microsoft.com/office/powerpoint/2010/main" val="2090720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0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3754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l"/>
            <a:r>
              <a:rPr lang="en-US" sz="2400" b="1" dirty="0"/>
              <a:t>Examples of Academic Research Questions</a:t>
            </a:r>
            <a:br>
              <a:rPr lang="en-US" sz="2400" b="1" dirty="0"/>
            </a:br>
            <a:r>
              <a:rPr lang="en-US" sz="1600" dirty="0"/>
              <a:t>(drawn in part from my research...note your research questions </a:t>
            </a:r>
            <a:r>
              <a:rPr lang="en-US" sz="1600" u="sng" dirty="0"/>
              <a:t>need not </a:t>
            </a:r>
            <a:r>
              <a:rPr lang="en-US" sz="1600" dirty="0"/>
              <a:t>be so complex!): </a:t>
            </a:r>
            <a:br>
              <a:rPr lang="en-US" sz="2400" dirty="0"/>
            </a:br>
            <a:endParaRPr lang="en-US" sz="2400" dirty="0"/>
          </a:p>
        </p:txBody>
      </p:sp>
      <p:sp>
        <p:nvSpPr>
          <p:cNvPr id="3" name="Content Placeholder 2"/>
          <p:cNvSpPr>
            <a:spLocks noGrp="1"/>
          </p:cNvSpPr>
          <p:nvPr>
            <p:ph idx="1"/>
          </p:nvPr>
        </p:nvSpPr>
        <p:spPr>
          <a:xfrm>
            <a:off x="152400" y="914400"/>
            <a:ext cx="8839200" cy="5715000"/>
          </a:xfrm>
        </p:spPr>
        <p:txBody>
          <a:bodyPr>
            <a:noAutofit/>
          </a:bodyPr>
          <a:lstStyle/>
          <a:p>
            <a:pPr>
              <a:spcBef>
                <a:spcPts val="0"/>
              </a:spcBef>
            </a:pPr>
            <a:r>
              <a:rPr lang="en-US" sz="1400" b="1" dirty="0">
                <a:latin typeface="Arial Narrow" panose="020B0606020202030204" pitchFamily="34" charset="0"/>
              </a:rPr>
              <a:t>How is globalization unevenly experienced by subcultural cultural groups (within a country, e.g., Muslims vs. Christians), in terms of acculturation to global consumer culture, ethnic identity, and various consumption attitudes/behaviors.</a:t>
            </a:r>
          </a:p>
          <a:p>
            <a:pPr>
              <a:spcBef>
                <a:spcPts val="0"/>
              </a:spcBef>
            </a:pPr>
            <a:r>
              <a:rPr lang="en-US" sz="1400" b="1" dirty="0">
                <a:latin typeface="Arial Narrow" panose="020B0606020202030204" pitchFamily="34" charset="0"/>
              </a:rPr>
              <a:t>What are the distinct patterns of cultural adaptation of recent immigrants to Canada, and what is the subsequent impact on consumer behavior? The role of Lebanese ethnic identity and Acculturation to French Canadian Culture among Lebanese‐Canadian immigrants. </a:t>
            </a:r>
          </a:p>
          <a:p>
            <a:pPr>
              <a:spcBef>
                <a:spcPts val="0"/>
              </a:spcBef>
            </a:pPr>
            <a:r>
              <a:rPr lang="en-US" sz="1400" b="1" dirty="0">
                <a:solidFill>
                  <a:srgbClr val="FF0000"/>
                </a:solidFill>
                <a:latin typeface="Arial Narrow" panose="020B0606020202030204" pitchFamily="34" charset="0"/>
              </a:rPr>
              <a:t>What are the dimensions of global consumer culture, and how do individuals acquire (i.e., acculturate) aspects associated with this emergent global consumer culture? How can researchers operationalized and measure acculturation to global consumer culture? </a:t>
            </a:r>
          </a:p>
          <a:p>
            <a:pPr>
              <a:spcBef>
                <a:spcPts val="0"/>
              </a:spcBef>
            </a:pPr>
            <a:r>
              <a:rPr lang="en-US" sz="1400" b="1" dirty="0">
                <a:latin typeface="Arial Narrow" panose="020B0606020202030204" pitchFamily="34" charset="0"/>
              </a:rPr>
              <a:t>What are the interrelationships of ethnic identity, religiosity and generation (1st vs. 2nd), and how do these influence materialistic values? The case of Korean‐Canadians. </a:t>
            </a:r>
          </a:p>
          <a:p>
            <a:pPr>
              <a:spcBef>
                <a:spcPts val="0"/>
              </a:spcBef>
            </a:pPr>
            <a:r>
              <a:rPr lang="en-US" sz="1400" b="1" dirty="0">
                <a:solidFill>
                  <a:srgbClr val="FF0000"/>
                </a:solidFill>
                <a:latin typeface="Arial Narrow" panose="020B0606020202030204" pitchFamily="34" charset="0"/>
              </a:rPr>
              <a:t>What are the determinants of brand congruency, and how do these affect consumer perceptions of brand extensions from prototypical brand companies (e.g., Coca‐Cola)? </a:t>
            </a:r>
          </a:p>
          <a:p>
            <a:pPr>
              <a:spcBef>
                <a:spcPts val="0"/>
              </a:spcBef>
            </a:pPr>
            <a:r>
              <a:rPr lang="en-US" sz="1400" b="1" dirty="0">
                <a:latin typeface="Arial Narrow" panose="020B0606020202030204" pitchFamily="34" charset="0"/>
              </a:rPr>
              <a:t>How are competitive advertising interference effects and ad repetition effects a function of brand share? </a:t>
            </a:r>
          </a:p>
          <a:p>
            <a:pPr>
              <a:spcBef>
                <a:spcPts val="0"/>
              </a:spcBef>
            </a:pPr>
            <a:r>
              <a:rPr lang="en-US" sz="1400" b="1" dirty="0">
                <a:solidFill>
                  <a:srgbClr val="FF0000"/>
                </a:solidFill>
                <a:latin typeface="Arial Narrow" panose="020B0606020202030204" pitchFamily="34" charset="0"/>
              </a:rPr>
              <a:t>How are information use and shopping behavior for gifts different among consumers of different age groups? </a:t>
            </a:r>
          </a:p>
          <a:p>
            <a:pPr>
              <a:spcBef>
                <a:spcPts val="0"/>
              </a:spcBef>
            </a:pPr>
            <a:r>
              <a:rPr lang="en-US" sz="1400" b="1" dirty="0">
                <a:latin typeface="Arial Narrow" panose="020B0606020202030204" pitchFamily="34" charset="0"/>
              </a:rPr>
              <a:t>What are the similarities and differences among individualistic and collectivistic consumers in their service quality evaluations and satisfaction? </a:t>
            </a:r>
          </a:p>
          <a:p>
            <a:pPr>
              <a:spcBef>
                <a:spcPts val="0"/>
              </a:spcBef>
            </a:pPr>
            <a:r>
              <a:rPr lang="en-US" sz="1400" b="1" dirty="0">
                <a:solidFill>
                  <a:srgbClr val="FF0000"/>
                </a:solidFill>
                <a:latin typeface="Arial Narrow" panose="020B0606020202030204" pitchFamily="34" charset="0"/>
              </a:rPr>
              <a:t>How do collectivists and individualists differ in their usage of information sources? </a:t>
            </a:r>
          </a:p>
          <a:p>
            <a:pPr>
              <a:spcBef>
                <a:spcPts val="0"/>
              </a:spcBef>
            </a:pPr>
            <a:r>
              <a:rPr lang="en-US" sz="1400" b="1" dirty="0">
                <a:latin typeface="Arial Narrow" panose="020B0606020202030204" pitchFamily="34" charset="0"/>
              </a:rPr>
              <a:t>How does the knowledge—experience—evaluation relationship differ between males and females? </a:t>
            </a:r>
          </a:p>
          <a:p>
            <a:pPr>
              <a:spcBef>
                <a:spcPts val="0"/>
              </a:spcBef>
            </a:pPr>
            <a:r>
              <a:rPr lang="en-US" sz="1400" b="1" dirty="0">
                <a:solidFill>
                  <a:srgbClr val="FF0000"/>
                </a:solidFill>
                <a:latin typeface="Arial Narrow" panose="020B0606020202030204" pitchFamily="34" charset="0"/>
              </a:rPr>
              <a:t>What are the differences in information usage and shopping behavior for a gift purchase, between males and females? </a:t>
            </a:r>
          </a:p>
          <a:p>
            <a:pPr>
              <a:spcBef>
                <a:spcPts val="0"/>
              </a:spcBef>
            </a:pPr>
            <a:r>
              <a:rPr lang="en-US" sz="1400" b="1" dirty="0">
                <a:latin typeface="Arial Narrow" panose="020B0606020202030204" pitchFamily="34" charset="0"/>
              </a:rPr>
              <a:t>What is the nature of the attitude‐behavior relationship for proenvironmental attitudes‐behaviors? </a:t>
            </a:r>
          </a:p>
          <a:p>
            <a:pPr>
              <a:spcBef>
                <a:spcPts val="0"/>
              </a:spcBef>
            </a:pPr>
            <a:r>
              <a:rPr lang="en-US" sz="1400" b="1" dirty="0">
                <a:solidFill>
                  <a:srgbClr val="FF0000"/>
                </a:solidFill>
                <a:latin typeface="Arial Narrow" panose="020B0606020202030204" pitchFamily="34" charset="0"/>
              </a:rPr>
              <a:t>How are consumers proenvironmental attitudes a function of locus of control and how do the various loci affect </a:t>
            </a:r>
            <a:r>
              <a:rPr lang="en-US" sz="1400" b="1" dirty="0" err="1">
                <a:solidFill>
                  <a:srgbClr val="FF0000"/>
                </a:solidFill>
                <a:latin typeface="Arial Narrow" panose="020B0606020202030204" pitchFamily="34" charset="0"/>
              </a:rPr>
              <a:t>proenviromental</a:t>
            </a:r>
            <a:r>
              <a:rPr lang="en-US" sz="1400" b="1" dirty="0">
                <a:solidFill>
                  <a:srgbClr val="FF0000"/>
                </a:solidFill>
                <a:latin typeface="Arial Narrow" panose="020B0606020202030204" pitchFamily="34" charset="0"/>
              </a:rPr>
              <a:t> behaviors? </a:t>
            </a:r>
          </a:p>
          <a:p>
            <a:pPr>
              <a:spcBef>
                <a:spcPts val="0"/>
              </a:spcBef>
            </a:pPr>
            <a:r>
              <a:rPr lang="en-US" sz="1400" b="1" dirty="0">
                <a:latin typeface="Arial Narrow" panose="020B0606020202030204" pitchFamily="34" charset="0"/>
              </a:rPr>
              <a:t>What are the cultural‐ and individual‐level value antecedents of cosmopolitanism, and how are these similar/different across cultural groups? </a:t>
            </a:r>
          </a:p>
          <a:p>
            <a:pPr>
              <a:spcBef>
                <a:spcPts val="0"/>
              </a:spcBef>
            </a:pPr>
            <a:r>
              <a:rPr lang="en-US" sz="1400" b="1" dirty="0">
                <a:solidFill>
                  <a:srgbClr val="FF0000"/>
                </a:solidFill>
                <a:latin typeface="Arial Narrow" panose="020B0606020202030204" pitchFamily="34" charset="0"/>
              </a:rPr>
              <a:t>To what extent are Japanese consumers affected by global cultural forces, and how does the combined effects of global and local cultural forces/identity impact consumption behaviors? </a:t>
            </a:r>
          </a:p>
          <a:p>
            <a:pPr>
              <a:spcBef>
                <a:spcPts val="0"/>
              </a:spcBef>
            </a:pPr>
            <a:endParaRPr lang="en-US" sz="1400" dirty="0">
              <a:latin typeface="Arial Narrow" panose="020B0606020202030204" pitchFamily="34" charset="0"/>
            </a:endParaRPr>
          </a:p>
        </p:txBody>
      </p:sp>
    </p:spTree>
    <p:extLst>
      <p:ext uri="{BB962C8B-B14F-4D97-AF65-F5344CB8AC3E}">
        <p14:creationId xmlns:p14="http://schemas.microsoft.com/office/powerpoint/2010/main" val="497121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76200" y="916961"/>
            <a:ext cx="9067800" cy="5943600"/>
          </a:xfrm>
          <a:prstGeom prst="round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r>
              <a:rPr lang="en-US" sz="1600" b="1" dirty="0">
                <a:latin typeface="Arial Narrow" pitchFamily="34" charset="0"/>
              </a:rPr>
              <a:t>Cleveland, </a:t>
            </a:r>
            <a:r>
              <a:rPr lang="en-US" sz="1600" b="1" dirty="0" err="1">
                <a:latin typeface="Arial Narrow" pitchFamily="34" charset="0"/>
              </a:rPr>
              <a:t>Laroche</a:t>
            </a:r>
            <a:r>
              <a:rPr lang="en-US" sz="1600" b="1" dirty="0">
                <a:latin typeface="Arial Narrow" pitchFamily="34" charset="0"/>
              </a:rPr>
              <a:t> &amp; Papadopoulos (2009), “Cosmopolitanism, Consumer Ethnocentrism, and Materialism: An Eight Country Study of Antecedents and Outcomes,” </a:t>
            </a:r>
            <a:r>
              <a:rPr lang="en-US" sz="1600" b="1" i="1" dirty="0">
                <a:latin typeface="Arial Narrow" pitchFamily="34" charset="0"/>
              </a:rPr>
              <a:t>Journal of International Marketing</a:t>
            </a:r>
            <a:r>
              <a:rPr lang="en-US" sz="1600" b="1" dirty="0">
                <a:latin typeface="Arial Narrow" pitchFamily="34" charset="0"/>
              </a:rPr>
              <a:t>, Vol. 17, No. 1, pp. 116-146.</a:t>
            </a:r>
          </a:p>
          <a:p>
            <a:pPr eaLnBrk="0" fontAlgn="base" hangingPunct="0">
              <a:spcBef>
                <a:spcPct val="0"/>
              </a:spcBef>
              <a:spcAft>
                <a:spcPct val="0"/>
              </a:spcAft>
              <a:defRPr/>
            </a:pPr>
            <a:endParaRPr lang="en-US" sz="1000" dirty="0">
              <a:latin typeface="Arial Narrow" pitchFamily="34" charset="0"/>
            </a:endParaRPr>
          </a:p>
          <a:p>
            <a:pPr eaLnBrk="0" fontAlgn="base" hangingPunct="0">
              <a:spcBef>
                <a:spcPct val="0"/>
              </a:spcBef>
              <a:spcAft>
                <a:spcPct val="0"/>
              </a:spcAft>
              <a:defRPr/>
            </a:pPr>
            <a:r>
              <a:rPr lang="en-US" b="1" dirty="0">
                <a:latin typeface="Arial Narrow" pitchFamily="34" charset="0"/>
              </a:rPr>
              <a:t>“MANAGEMENT PROBLEM”: With globalization and today’s competitive environment, managers increasingly need to target their products successfully at market segments that cross national frontiers. The int’l marketer can only do so with a consumer-oriented strategy that considers the attitudes &amp; values of targeted consumers.</a:t>
            </a:r>
          </a:p>
          <a:p>
            <a:pPr eaLnBrk="0" fontAlgn="base" hangingPunct="0">
              <a:spcBef>
                <a:spcPct val="0"/>
              </a:spcBef>
              <a:spcAft>
                <a:spcPct val="0"/>
              </a:spcAft>
              <a:defRPr/>
            </a:pPr>
            <a:endParaRPr lang="en-US" sz="1200" dirty="0">
              <a:latin typeface="Arial Narrow" pitchFamily="34" charset="0"/>
            </a:endParaRPr>
          </a:p>
          <a:p>
            <a:pPr eaLnBrk="0" fontAlgn="base" hangingPunct="0">
              <a:spcBef>
                <a:spcPct val="0"/>
              </a:spcBef>
              <a:spcAft>
                <a:spcPct val="0"/>
              </a:spcAft>
              <a:defRPr/>
            </a:pPr>
            <a:r>
              <a:rPr lang="en-US" b="1" dirty="0">
                <a:latin typeface="Arial Narrow" pitchFamily="34" charset="0"/>
              </a:rPr>
              <a:t>MARKETING RESEARCH PROBLEM: What roles, if any, do 3 dispositional constructs associated with globalization (COS, CET, MAT) play on different consumer behaviors (outcomes), and what are the demographic antecedents of these  dispositions?</a:t>
            </a:r>
          </a:p>
          <a:p>
            <a:pPr eaLnBrk="0" fontAlgn="base" hangingPunct="0">
              <a:spcBef>
                <a:spcPct val="0"/>
              </a:spcBef>
              <a:spcAft>
                <a:spcPct val="0"/>
              </a:spcAft>
              <a:defRPr/>
            </a:pPr>
            <a:endParaRPr lang="en-US" sz="1200" dirty="0">
              <a:latin typeface="Arial Narrow" pitchFamily="34" charset="0"/>
            </a:endParaRPr>
          </a:p>
          <a:p>
            <a:pPr eaLnBrk="0" fontAlgn="base" hangingPunct="0">
              <a:spcBef>
                <a:spcPct val="0"/>
              </a:spcBef>
              <a:spcAft>
                <a:spcPct val="0"/>
              </a:spcAft>
              <a:defRPr/>
            </a:pPr>
            <a:r>
              <a:rPr lang="en-US" b="1" dirty="0">
                <a:latin typeface="Arial Narrow" pitchFamily="34" charset="0"/>
              </a:rPr>
              <a:t>MARKETING RESEARCH OBJECTIVES</a:t>
            </a:r>
            <a:r>
              <a:rPr lang="en-US" sz="1600" b="1" dirty="0">
                <a:latin typeface="Arial Narrow" pitchFamily="34" charset="0"/>
              </a:rPr>
              <a:t>:</a:t>
            </a:r>
          </a:p>
          <a:p>
            <a:pPr marL="342900" indent="-342900" eaLnBrk="0" fontAlgn="base" hangingPunct="0">
              <a:spcBef>
                <a:spcPct val="0"/>
              </a:spcBef>
              <a:spcAft>
                <a:spcPct val="0"/>
              </a:spcAft>
              <a:buFontTx/>
              <a:buAutoNum type="arabicParenBoth"/>
              <a:defRPr/>
            </a:pPr>
            <a:r>
              <a:rPr lang="en-US" b="1" dirty="0">
                <a:latin typeface="Arial Narrow" pitchFamily="34" charset="0"/>
              </a:rPr>
              <a:t>To assess structure/reliability of these constructs; to test their inter-relationships across different countries.</a:t>
            </a:r>
          </a:p>
          <a:p>
            <a:pPr marL="342900" indent="-342900" eaLnBrk="0" fontAlgn="base" hangingPunct="0">
              <a:spcBef>
                <a:spcPct val="0"/>
              </a:spcBef>
              <a:spcAft>
                <a:spcPct val="0"/>
              </a:spcAft>
              <a:buFontTx/>
              <a:buAutoNum type="arabicParenBoth"/>
              <a:defRPr/>
            </a:pPr>
            <a:r>
              <a:rPr lang="en-US" b="1" dirty="0">
                <a:latin typeface="Arial Narrow" pitchFamily="34" charset="0"/>
              </a:rPr>
              <a:t>Nomological validity of constructs: How do they function in different countries in terms of demographic antecedents (age, sex, income, education) &amp; behavioral outcomes (7 categories: foods/beverages, apparel, appliances, consumer electronics and communication devices, luxury products)?</a:t>
            </a:r>
          </a:p>
        </p:txBody>
      </p:sp>
      <p:sp>
        <p:nvSpPr>
          <p:cNvPr id="53253" name="Slide Number Placeholder 6"/>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fld id="{D0FEC8C5-FCAE-4313-AA9F-6764DA186116}" type="slidenum">
              <a:rPr lang="en-US" smtClean="0"/>
              <a:pPr/>
              <a:t>14</a:t>
            </a:fld>
            <a:endParaRPr lang="en-US"/>
          </a:p>
        </p:txBody>
      </p:sp>
      <p:sp>
        <p:nvSpPr>
          <p:cNvPr id="50178" name="Rectangle 2"/>
          <p:cNvSpPr>
            <a:spLocks noGrp="1" noRot="1" noChangeArrowheads="1"/>
          </p:cNvSpPr>
          <p:nvPr>
            <p:ph type="title"/>
          </p:nvPr>
        </p:nvSpPr>
        <p:spPr>
          <a:xfrm>
            <a:off x="838200" y="0"/>
            <a:ext cx="8305800" cy="1066800"/>
          </a:xfrm>
          <a:solidFill>
            <a:schemeClr val="bg1"/>
          </a:solidFill>
        </p:spPr>
        <p:txBody>
          <a:bodyPr/>
          <a:lstStyle/>
          <a:p>
            <a:pPr eaLnBrk="1" hangingPunct="1">
              <a:lnSpc>
                <a:spcPct val="85000"/>
              </a:lnSpc>
              <a:defRPr/>
            </a:pPr>
            <a:r>
              <a:rPr lang="en-US" sz="4000" dirty="0"/>
              <a:t>Translate MGMT Program into Marketing Research Problem</a:t>
            </a:r>
          </a:p>
        </p:txBody>
      </p:sp>
    </p:spTree>
    <p:extLst>
      <p:ext uri="{BB962C8B-B14F-4D97-AF65-F5344CB8AC3E}">
        <p14:creationId xmlns:p14="http://schemas.microsoft.com/office/powerpoint/2010/main" val="296502840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228600" y="76200"/>
            <a:ext cx="86106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dirty="0">
                <a:latin typeface="Calibri" pitchFamily="34" charset="0"/>
              </a:rPr>
              <a:t>Broad topics in Marketing Research Studies: A </a:t>
            </a:r>
            <a:r>
              <a:rPr lang="en-US" altLang="en-US" i="1" u="sng" dirty="0">
                <a:latin typeface="Calibri" pitchFamily="34" charset="0"/>
              </a:rPr>
              <a:t>short</a:t>
            </a:r>
            <a:r>
              <a:rPr lang="en-US" altLang="en-US" dirty="0">
                <a:latin typeface="Calibri" pitchFamily="34" charset="0"/>
              </a:rPr>
              <a:t> list!          </a:t>
            </a:r>
          </a:p>
          <a:p>
            <a:pPr algn="ctr" eaLnBrk="1" hangingPunct="1"/>
            <a:r>
              <a:rPr lang="en-US" altLang="en-US" sz="1600" i="1" dirty="0">
                <a:latin typeface="Calibri" pitchFamily="34" charset="0"/>
              </a:rPr>
              <a:t>     </a:t>
            </a:r>
            <a:r>
              <a:rPr lang="en-US" altLang="en-US" sz="1100" i="1" dirty="0">
                <a:latin typeface="Calibri" pitchFamily="34" charset="0"/>
              </a:rPr>
              <a:t>©Dr. M. Cleveland 2008.</a:t>
            </a:r>
          </a:p>
        </p:txBody>
      </p:sp>
      <p:sp>
        <p:nvSpPr>
          <p:cNvPr id="2051" name="TextBox 4"/>
          <p:cNvSpPr txBox="1">
            <a:spLocks noChangeArrowheads="1"/>
          </p:cNvSpPr>
          <p:nvPr/>
        </p:nvSpPr>
        <p:spPr bwMode="auto">
          <a:xfrm>
            <a:off x="76200" y="2133600"/>
            <a:ext cx="1346200" cy="6924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300" b="1">
                <a:latin typeface="Calibri" pitchFamily="34" charset="0"/>
              </a:rPr>
              <a:t>Consumer Marketing Research</a:t>
            </a:r>
          </a:p>
        </p:txBody>
      </p:sp>
      <p:sp>
        <p:nvSpPr>
          <p:cNvPr id="2052" name="TextBox 5"/>
          <p:cNvSpPr txBox="1">
            <a:spLocks noChangeArrowheads="1"/>
          </p:cNvSpPr>
          <p:nvPr/>
        </p:nvSpPr>
        <p:spPr bwMode="auto">
          <a:xfrm>
            <a:off x="76200" y="4267200"/>
            <a:ext cx="1346200" cy="6924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300" b="1">
                <a:latin typeface="Calibri" pitchFamily="34" charset="0"/>
              </a:rPr>
              <a:t>Business Marketing Research</a:t>
            </a:r>
          </a:p>
        </p:txBody>
      </p:sp>
      <p:sp>
        <p:nvSpPr>
          <p:cNvPr id="7" name="Rectangle 6"/>
          <p:cNvSpPr/>
          <p:nvPr/>
        </p:nvSpPr>
        <p:spPr>
          <a:xfrm>
            <a:off x="1625600" y="609600"/>
            <a:ext cx="3098800" cy="6134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Independent Variables:</a:t>
            </a:r>
          </a:p>
          <a:p>
            <a:pPr fontAlgn="auto">
              <a:spcBef>
                <a:spcPts val="0"/>
              </a:spcBef>
              <a:spcAft>
                <a:spcPts val="0"/>
              </a:spcAft>
              <a:buFont typeface="Arial" pitchFamily="34" charset="0"/>
              <a:buChar char="•"/>
              <a:defRPr/>
            </a:pPr>
            <a:r>
              <a:rPr lang="en-US" sz="1400" dirty="0">
                <a:solidFill>
                  <a:schemeClr val="tx1"/>
                </a:solidFill>
              </a:rPr>
              <a:t>Brand variables </a:t>
            </a:r>
            <a:r>
              <a:rPr lang="en-US" sz="1200" dirty="0">
                <a:solidFill>
                  <a:schemeClr val="tx1"/>
                </a:solidFill>
              </a:rPr>
              <a:t>(e.g., awareness, positioning, attitudes, personality, congruency, quality)</a:t>
            </a:r>
            <a:endParaRPr lang="en-US" sz="1400" dirty="0">
              <a:solidFill>
                <a:schemeClr val="tx1"/>
              </a:solidFill>
            </a:endParaRPr>
          </a:p>
          <a:p>
            <a:pPr fontAlgn="auto">
              <a:spcBef>
                <a:spcPts val="0"/>
              </a:spcBef>
              <a:spcAft>
                <a:spcPts val="0"/>
              </a:spcAft>
              <a:buFont typeface="Arial" pitchFamily="34" charset="0"/>
              <a:buChar char="•"/>
              <a:defRPr/>
            </a:pPr>
            <a:r>
              <a:rPr lang="en-US" sz="1400" dirty="0">
                <a:solidFill>
                  <a:schemeClr val="tx1"/>
                </a:solidFill>
              </a:rPr>
              <a:t>Price variables </a:t>
            </a:r>
            <a:r>
              <a:rPr lang="en-US" sz="1200" dirty="0">
                <a:solidFill>
                  <a:schemeClr val="tx1"/>
                </a:solidFill>
              </a:rPr>
              <a:t>(e.g., price variation, bundling, psychology of pricing, perceptions)</a:t>
            </a:r>
            <a:endParaRPr lang="en-US" sz="1400" dirty="0">
              <a:solidFill>
                <a:schemeClr val="tx1"/>
              </a:solidFill>
            </a:endParaRPr>
          </a:p>
          <a:p>
            <a:pPr fontAlgn="auto">
              <a:spcBef>
                <a:spcPts val="0"/>
              </a:spcBef>
              <a:spcAft>
                <a:spcPts val="0"/>
              </a:spcAft>
              <a:buFont typeface="Arial" pitchFamily="34" charset="0"/>
              <a:buChar char="•"/>
              <a:defRPr/>
            </a:pPr>
            <a:r>
              <a:rPr lang="en-US" sz="1400" dirty="0">
                <a:solidFill>
                  <a:schemeClr val="tx1"/>
                </a:solidFill>
              </a:rPr>
              <a:t>Place and distribution variables </a:t>
            </a:r>
            <a:r>
              <a:rPr lang="en-US" sz="1200" dirty="0">
                <a:solidFill>
                  <a:schemeClr val="tx1"/>
                </a:solidFill>
              </a:rPr>
              <a:t>(including internet, interior/exterior design, location)</a:t>
            </a:r>
            <a:endParaRPr lang="en-US" sz="1400" dirty="0">
              <a:solidFill>
                <a:schemeClr val="tx1"/>
              </a:solidFill>
            </a:endParaRPr>
          </a:p>
          <a:p>
            <a:pPr fontAlgn="auto">
              <a:spcBef>
                <a:spcPts val="0"/>
              </a:spcBef>
              <a:spcAft>
                <a:spcPts val="0"/>
              </a:spcAft>
              <a:buFont typeface="Arial" pitchFamily="34" charset="0"/>
              <a:buChar char="•"/>
              <a:defRPr/>
            </a:pPr>
            <a:r>
              <a:rPr lang="en-US" sz="1400" dirty="0">
                <a:solidFill>
                  <a:schemeClr val="tx1"/>
                </a:solidFill>
              </a:rPr>
              <a:t>Demographic variables </a:t>
            </a:r>
            <a:r>
              <a:rPr lang="en-US" sz="1200" dirty="0">
                <a:solidFill>
                  <a:schemeClr val="tx1"/>
                </a:solidFill>
              </a:rPr>
              <a:t>(e.g., age, sex, income, education, family size, occupation, life-stage)</a:t>
            </a:r>
            <a:endParaRPr lang="en-US" sz="1400" dirty="0">
              <a:solidFill>
                <a:schemeClr val="tx1"/>
              </a:solidFill>
            </a:endParaRPr>
          </a:p>
          <a:p>
            <a:pPr fontAlgn="auto">
              <a:spcBef>
                <a:spcPts val="0"/>
              </a:spcBef>
              <a:spcAft>
                <a:spcPts val="0"/>
              </a:spcAft>
              <a:buFont typeface="Arial" pitchFamily="34" charset="0"/>
              <a:buChar char="•"/>
              <a:defRPr/>
            </a:pPr>
            <a:r>
              <a:rPr lang="en-US" sz="1400" dirty="0">
                <a:solidFill>
                  <a:schemeClr val="tx1"/>
                </a:solidFill>
              </a:rPr>
              <a:t>Psychographic variables (</a:t>
            </a:r>
            <a:r>
              <a:rPr lang="en-US" sz="1200" dirty="0">
                <a:solidFill>
                  <a:schemeClr val="tx1"/>
                </a:solidFill>
              </a:rPr>
              <a:t>e.g., personality, motivations, attitudes, values, culture, ethnic identity, acculturation, materialism, consumer ethnocentrism, religion, involvement, information search and comparisons</a:t>
            </a:r>
            <a:r>
              <a:rPr lang="en-US" sz="1400" dirty="0">
                <a:solidFill>
                  <a:schemeClr val="tx1"/>
                </a:solidFill>
              </a:rPr>
              <a:t>)</a:t>
            </a:r>
          </a:p>
          <a:p>
            <a:pPr fontAlgn="auto">
              <a:spcBef>
                <a:spcPts val="0"/>
              </a:spcBef>
              <a:spcAft>
                <a:spcPts val="0"/>
              </a:spcAft>
              <a:buFont typeface="Arial" pitchFamily="34" charset="0"/>
              <a:buChar char="•"/>
              <a:defRPr/>
            </a:pPr>
            <a:r>
              <a:rPr lang="en-US" sz="1400" dirty="0">
                <a:solidFill>
                  <a:schemeClr val="tx1"/>
                </a:solidFill>
              </a:rPr>
              <a:t>Situational variables </a:t>
            </a:r>
            <a:r>
              <a:rPr lang="en-US" sz="1200" dirty="0">
                <a:solidFill>
                  <a:schemeClr val="tx1"/>
                </a:solidFill>
              </a:rPr>
              <a:t>(e.g., choice, time-pressure/urgency, place constraints, crowding, experience)</a:t>
            </a:r>
            <a:endParaRPr lang="en-US" sz="1400" dirty="0">
              <a:solidFill>
                <a:schemeClr val="tx1"/>
              </a:solidFill>
            </a:endParaRPr>
          </a:p>
          <a:p>
            <a:pPr fontAlgn="auto">
              <a:spcBef>
                <a:spcPts val="0"/>
              </a:spcBef>
              <a:spcAft>
                <a:spcPts val="0"/>
              </a:spcAft>
              <a:buFont typeface="Arial" pitchFamily="34" charset="0"/>
              <a:buChar char="•"/>
              <a:defRPr/>
            </a:pPr>
            <a:r>
              <a:rPr lang="en-US" sz="1400" dirty="0">
                <a:solidFill>
                  <a:schemeClr val="tx1"/>
                </a:solidFill>
              </a:rPr>
              <a:t>Advertising variables </a:t>
            </a:r>
            <a:r>
              <a:rPr lang="en-US" sz="1200" dirty="0">
                <a:solidFill>
                  <a:schemeClr val="tx1"/>
                </a:solidFill>
              </a:rPr>
              <a:t>(content, images, ad repetition, competition, associations)</a:t>
            </a:r>
          </a:p>
          <a:p>
            <a:pPr fontAlgn="auto">
              <a:spcBef>
                <a:spcPts val="0"/>
              </a:spcBef>
              <a:spcAft>
                <a:spcPts val="0"/>
              </a:spcAft>
              <a:buFont typeface="Arial" pitchFamily="34" charset="0"/>
              <a:buChar char="•"/>
              <a:defRPr/>
            </a:pPr>
            <a:r>
              <a:rPr lang="en-US" sz="1200" dirty="0">
                <a:solidFill>
                  <a:schemeClr val="tx1"/>
                </a:solidFill>
              </a:rPr>
              <a:t>Promotion variables (e.g., coupons, sales, premiums, loyalty cards)</a:t>
            </a:r>
            <a:endParaRPr lang="en-US" sz="1400" dirty="0">
              <a:solidFill>
                <a:schemeClr val="tx1"/>
              </a:solidFill>
            </a:endParaRPr>
          </a:p>
          <a:p>
            <a:pPr fontAlgn="auto">
              <a:spcBef>
                <a:spcPts val="0"/>
              </a:spcBef>
              <a:spcAft>
                <a:spcPts val="0"/>
              </a:spcAft>
              <a:buFont typeface="Arial" pitchFamily="34" charset="0"/>
              <a:buChar char="•"/>
              <a:defRPr/>
            </a:pPr>
            <a:r>
              <a:rPr lang="en-US" sz="1400" dirty="0">
                <a:solidFill>
                  <a:schemeClr val="tx1"/>
                </a:solidFill>
              </a:rPr>
              <a:t>Company variables </a:t>
            </a:r>
            <a:r>
              <a:rPr lang="en-US" sz="1200" dirty="0">
                <a:solidFill>
                  <a:schemeClr val="tx1"/>
                </a:solidFill>
              </a:rPr>
              <a:t>(e.g., size, reputation, logos, service providers)</a:t>
            </a:r>
            <a:endParaRPr lang="en-US" sz="1400" dirty="0">
              <a:solidFill>
                <a:schemeClr val="tx1"/>
              </a:solidFill>
            </a:endParaRPr>
          </a:p>
          <a:p>
            <a:pPr fontAlgn="auto">
              <a:spcBef>
                <a:spcPts val="0"/>
              </a:spcBef>
              <a:spcAft>
                <a:spcPts val="0"/>
              </a:spcAft>
              <a:buFont typeface="Arial" pitchFamily="34" charset="0"/>
              <a:buChar char="•"/>
              <a:defRPr/>
            </a:pPr>
            <a:r>
              <a:rPr lang="en-US" sz="1400" dirty="0">
                <a:solidFill>
                  <a:schemeClr val="tx1"/>
                </a:solidFill>
              </a:rPr>
              <a:t>Social variables </a:t>
            </a:r>
            <a:r>
              <a:rPr lang="en-US" sz="1200" dirty="0">
                <a:solidFill>
                  <a:schemeClr val="tx1"/>
                </a:solidFill>
              </a:rPr>
              <a:t>(e.g., social class, family decision-making, spousal influence)</a:t>
            </a:r>
          </a:p>
          <a:p>
            <a:pPr fontAlgn="auto">
              <a:spcBef>
                <a:spcPts val="0"/>
              </a:spcBef>
              <a:spcAft>
                <a:spcPts val="0"/>
              </a:spcAft>
              <a:buFont typeface="Arial" pitchFamily="34" charset="0"/>
              <a:buChar char="•"/>
              <a:defRPr/>
            </a:pPr>
            <a:r>
              <a:rPr lang="en-US" sz="1400" dirty="0">
                <a:solidFill>
                  <a:schemeClr val="tx1"/>
                </a:solidFill>
              </a:rPr>
              <a:t>Product</a:t>
            </a:r>
            <a:r>
              <a:rPr lang="en-US" sz="1200" dirty="0">
                <a:solidFill>
                  <a:schemeClr val="tx1"/>
                </a:solidFill>
              </a:rPr>
              <a:t> (variations, sizes, packaging, features)</a:t>
            </a:r>
          </a:p>
          <a:p>
            <a:pPr fontAlgn="auto">
              <a:spcBef>
                <a:spcPts val="0"/>
              </a:spcBef>
              <a:spcAft>
                <a:spcPts val="0"/>
              </a:spcAft>
              <a:buFont typeface="Arial" pitchFamily="34" charset="0"/>
              <a:buChar char="•"/>
              <a:defRPr/>
            </a:pPr>
            <a:r>
              <a:rPr lang="en-US" sz="1400" dirty="0">
                <a:solidFill>
                  <a:schemeClr val="tx1"/>
                </a:solidFill>
              </a:rPr>
              <a:t>Other marketing mix variables</a:t>
            </a:r>
            <a:endParaRPr lang="en-US" sz="1600" dirty="0">
              <a:solidFill>
                <a:schemeClr val="tx1"/>
              </a:solidFill>
            </a:endParaRPr>
          </a:p>
        </p:txBody>
      </p:sp>
      <p:sp>
        <p:nvSpPr>
          <p:cNvPr id="8" name="Rectangle 7"/>
          <p:cNvSpPr/>
          <p:nvPr/>
        </p:nvSpPr>
        <p:spPr>
          <a:xfrm>
            <a:off x="4876800" y="609600"/>
            <a:ext cx="1905000" cy="6134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chemeClr val="tx1"/>
                </a:solidFill>
              </a:rPr>
              <a:t>Dependent Variables:</a:t>
            </a:r>
          </a:p>
          <a:p>
            <a:pPr fontAlgn="auto">
              <a:spcBef>
                <a:spcPts val="0"/>
              </a:spcBef>
              <a:spcAft>
                <a:spcPts val="0"/>
              </a:spcAft>
              <a:buFont typeface="Arial" pitchFamily="34" charset="0"/>
              <a:buChar char="•"/>
              <a:defRPr/>
            </a:pPr>
            <a:r>
              <a:rPr lang="en-US" sz="1400" dirty="0">
                <a:solidFill>
                  <a:schemeClr val="tx1"/>
                </a:solidFill>
              </a:rPr>
              <a:t>Brand variables (e.g., purchase intentions, preferences, market share)</a:t>
            </a:r>
          </a:p>
          <a:p>
            <a:pPr fontAlgn="auto">
              <a:spcBef>
                <a:spcPts val="0"/>
              </a:spcBef>
              <a:spcAft>
                <a:spcPts val="0"/>
              </a:spcAft>
              <a:buFont typeface="Arial" pitchFamily="34" charset="0"/>
              <a:buChar char="•"/>
              <a:defRPr/>
            </a:pPr>
            <a:r>
              <a:rPr lang="en-US" sz="1400" dirty="0">
                <a:solidFill>
                  <a:schemeClr val="tx1"/>
                </a:solidFill>
              </a:rPr>
              <a:t>Behavioral variables (trial, purchase frequency,  purchase timing, loyalty, satisfaction, usage characteristics, word-of-mouth communication, post-purchase behaviors)</a:t>
            </a:r>
          </a:p>
          <a:p>
            <a:pPr fontAlgn="auto">
              <a:spcBef>
                <a:spcPts val="0"/>
              </a:spcBef>
              <a:spcAft>
                <a:spcPts val="0"/>
              </a:spcAft>
              <a:buFont typeface="Arial" pitchFamily="34" charset="0"/>
              <a:buChar char="•"/>
              <a:defRPr/>
            </a:pPr>
            <a:r>
              <a:rPr lang="en-US" sz="1400" dirty="0">
                <a:solidFill>
                  <a:schemeClr val="tx1"/>
                </a:solidFill>
              </a:rPr>
              <a:t>Company variables (reputation, loyalty)</a:t>
            </a:r>
          </a:p>
          <a:p>
            <a:pPr fontAlgn="auto">
              <a:spcBef>
                <a:spcPts val="0"/>
              </a:spcBef>
              <a:spcAft>
                <a:spcPts val="0"/>
              </a:spcAft>
              <a:buFont typeface="Arial" pitchFamily="34" charset="0"/>
              <a:buChar char="•"/>
              <a:defRPr/>
            </a:pPr>
            <a:r>
              <a:rPr lang="en-US" sz="1400" dirty="0">
                <a:solidFill>
                  <a:schemeClr val="tx1"/>
                </a:solidFill>
              </a:rPr>
              <a:t>Advertising variables (ad and content recall, attitudes and attitude accessibility)</a:t>
            </a:r>
          </a:p>
          <a:p>
            <a:pPr fontAlgn="auto">
              <a:spcBef>
                <a:spcPts val="0"/>
              </a:spcBef>
              <a:spcAft>
                <a:spcPts val="0"/>
              </a:spcAft>
              <a:buFont typeface="Arial" pitchFamily="34" charset="0"/>
              <a:buChar char="•"/>
              <a:defRPr/>
            </a:pPr>
            <a:r>
              <a:rPr lang="en-US" sz="1400" dirty="0">
                <a:solidFill>
                  <a:schemeClr val="tx1"/>
                </a:solidFill>
              </a:rPr>
              <a:t>Place variables</a:t>
            </a:r>
          </a:p>
          <a:p>
            <a:pPr fontAlgn="auto">
              <a:spcBef>
                <a:spcPts val="0"/>
              </a:spcBef>
              <a:spcAft>
                <a:spcPts val="0"/>
              </a:spcAft>
              <a:buFont typeface="Arial" pitchFamily="34" charset="0"/>
              <a:buChar char="•"/>
              <a:defRPr/>
            </a:pPr>
            <a:r>
              <a:rPr lang="en-US" sz="1400" dirty="0">
                <a:solidFill>
                  <a:schemeClr val="tx1"/>
                </a:solidFill>
              </a:rPr>
              <a:t>Revenues, sales, profitability, customer equity, brand switching</a:t>
            </a:r>
          </a:p>
          <a:p>
            <a:pPr fontAlgn="auto">
              <a:spcBef>
                <a:spcPts val="0"/>
              </a:spcBef>
              <a:spcAft>
                <a:spcPts val="0"/>
              </a:spcAft>
              <a:buFont typeface="Arial" pitchFamily="34" charset="0"/>
              <a:buChar char="•"/>
              <a:defRPr/>
            </a:pPr>
            <a:r>
              <a:rPr lang="en-US" sz="1400" dirty="0">
                <a:solidFill>
                  <a:schemeClr val="tx1"/>
                </a:solidFill>
              </a:rPr>
              <a:t>Online variables (click-</a:t>
            </a:r>
            <a:r>
              <a:rPr lang="en-US" sz="1400" dirty="0" err="1">
                <a:solidFill>
                  <a:schemeClr val="tx1"/>
                </a:solidFill>
              </a:rPr>
              <a:t>thrus</a:t>
            </a:r>
            <a:r>
              <a:rPr lang="en-US" sz="1400" dirty="0">
                <a:solidFill>
                  <a:schemeClr val="tx1"/>
                </a:solidFill>
              </a:rPr>
              <a:t>, etc.)</a:t>
            </a:r>
          </a:p>
          <a:p>
            <a:pPr fontAlgn="auto">
              <a:spcBef>
                <a:spcPts val="0"/>
              </a:spcBef>
              <a:spcAft>
                <a:spcPts val="0"/>
              </a:spcAft>
              <a:buFont typeface="Arial" pitchFamily="34" charset="0"/>
              <a:buChar char="•"/>
              <a:defRPr/>
            </a:pPr>
            <a:endParaRPr lang="en-US" sz="1400" dirty="0">
              <a:solidFill>
                <a:schemeClr val="tx1"/>
              </a:solidFill>
            </a:endParaRP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endParaRPr lang="en-US" sz="1400" dirty="0">
              <a:solidFill>
                <a:schemeClr val="tx1"/>
              </a:solidFill>
            </a:endParaRPr>
          </a:p>
        </p:txBody>
      </p:sp>
      <p:sp>
        <p:nvSpPr>
          <p:cNvPr id="9" name="Rectangle 8"/>
          <p:cNvSpPr/>
          <p:nvPr/>
        </p:nvSpPr>
        <p:spPr>
          <a:xfrm>
            <a:off x="6858000" y="609600"/>
            <a:ext cx="2133600" cy="6134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600" b="1" dirty="0">
                <a:solidFill>
                  <a:schemeClr val="tx1"/>
                </a:solidFill>
              </a:rPr>
              <a:t>Methodologies:</a:t>
            </a:r>
          </a:p>
          <a:p>
            <a:pPr fontAlgn="auto">
              <a:spcBef>
                <a:spcPts val="0"/>
              </a:spcBef>
              <a:spcAft>
                <a:spcPts val="0"/>
              </a:spcAft>
              <a:buFont typeface="Arial" pitchFamily="34" charset="0"/>
              <a:buChar char="•"/>
              <a:defRPr/>
            </a:pPr>
            <a:r>
              <a:rPr lang="en-US" sz="1600" dirty="0">
                <a:solidFill>
                  <a:schemeClr val="tx1"/>
                </a:solidFill>
              </a:rPr>
              <a:t>Surveys </a:t>
            </a:r>
            <a:r>
              <a:rPr lang="en-US" sz="1400" dirty="0">
                <a:solidFill>
                  <a:schemeClr val="tx1"/>
                </a:solidFill>
              </a:rPr>
              <a:t>(paper, online, telephone, face-to-face, panel)</a:t>
            </a:r>
            <a:endParaRPr lang="en-US" sz="1600" dirty="0">
              <a:solidFill>
                <a:schemeClr val="tx1"/>
              </a:solidFill>
            </a:endParaRPr>
          </a:p>
          <a:p>
            <a:pPr fontAlgn="auto">
              <a:spcBef>
                <a:spcPts val="0"/>
              </a:spcBef>
              <a:spcAft>
                <a:spcPts val="0"/>
              </a:spcAft>
              <a:buFont typeface="Arial" pitchFamily="34" charset="0"/>
              <a:buChar char="•"/>
              <a:defRPr/>
            </a:pPr>
            <a:r>
              <a:rPr lang="en-US" sz="1600" dirty="0">
                <a:solidFill>
                  <a:schemeClr val="tx1"/>
                </a:solidFill>
              </a:rPr>
              <a:t>Experiments </a:t>
            </a:r>
            <a:r>
              <a:rPr lang="en-US" sz="1400" dirty="0">
                <a:solidFill>
                  <a:schemeClr val="tx1"/>
                </a:solidFill>
              </a:rPr>
              <a:t>(field experiments, lab experiments, quasi-experiments)</a:t>
            </a:r>
            <a:endParaRPr lang="en-US" sz="1600" dirty="0">
              <a:solidFill>
                <a:schemeClr val="tx1"/>
              </a:solidFill>
            </a:endParaRPr>
          </a:p>
          <a:p>
            <a:pPr fontAlgn="auto">
              <a:spcBef>
                <a:spcPts val="0"/>
              </a:spcBef>
              <a:spcAft>
                <a:spcPts val="0"/>
              </a:spcAft>
              <a:buFont typeface="Arial" pitchFamily="34" charset="0"/>
              <a:buChar char="•"/>
              <a:defRPr/>
            </a:pPr>
            <a:r>
              <a:rPr lang="en-US" sz="1600" dirty="0">
                <a:solidFill>
                  <a:schemeClr val="tx1"/>
                </a:solidFill>
              </a:rPr>
              <a:t>Observation Research (human, machine, mystery shopping)</a:t>
            </a:r>
          </a:p>
          <a:p>
            <a:pPr fontAlgn="auto">
              <a:spcBef>
                <a:spcPts val="0"/>
              </a:spcBef>
              <a:spcAft>
                <a:spcPts val="0"/>
              </a:spcAft>
              <a:buFont typeface="Arial" pitchFamily="34" charset="0"/>
              <a:buChar char="•"/>
              <a:defRPr/>
            </a:pPr>
            <a:r>
              <a:rPr lang="en-US" sz="1600" dirty="0">
                <a:solidFill>
                  <a:schemeClr val="tx1"/>
                </a:solidFill>
              </a:rPr>
              <a:t>Qualitative Research </a:t>
            </a:r>
            <a:r>
              <a:rPr lang="en-US" sz="1400" dirty="0">
                <a:solidFill>
                  <a:schemeClr val="tx1"/>
                </a:solidFill>
              </a:rPr>
              <a:t>(depth interviews, focus groups, projective methods, case analysis)</a:t>
            </a:r>
            <a:endParaRPr lang="en-US" sz="1600" dirty="0">
              <a:solidFill>
                <a:schemeClr val="tx1"/>
              </a:solidFill>
            </a:endParaRPr>
          </a:p>
          <a:p>
            <a:pPr fontAlgn="auto">
              <a:spcBef>
                <a:spcPts val="0"/>
              </a:spcBef>
              <a:spcAft>
                <a:spcPts val="0"/>
              </a:spcAft>
              <a:buFont typeface="Arial" pitchFamily="34" charset="0"/>
              <a:buChar char="•"/>
              <a:defRPr/>
            </a:pPr>
            <a:r>
              <a:rPr lang="en-US" sz="1600" dirty="0">
                <a:solidFill>
                  <a:schemeClr val="tx1"/>
                </a:solidFill>
              </a:rPr>
              <a:t>Data mining </a:t>
            </a:r>
            <a:r>
              <a:rPr lang="en-US" sz="1400" dirty="0">
                <a:solidFill>
                  <a:schemeClr val="tx1"/>
                </a:solidFill>
              </a:rPr>
              <a:t>(secondary data, econometric modeling)</a:t>
            </a:r>
            <a:endParaRPr lang="en-US" sz="1600" dirty="0">
              <a:solidFill>
                <a:schemeClr val="tx1"/>
              </a:solidFill>
            </a:endParaRPr>
          </a:p>
          <a:p>
            <a:pPr fontAlgn="auto">
              <a:spcBef>
                <a:spcPts val="0"/>
              </a:spcBef>
              <a:spcAft>
                <a:spcPts val="0"/>
              </a:spcAft>
              <a:buFont typeface="Arial" pitchFamily="34" charset="0"/>
              <a:buChar char="•"/>
              <a:defRPr/>
            </a:pPr>
            <a:r>
              <a:rPr lang="en-US" sz="1600" dirty="0">
                <a:solidFill>
                  <a:schemeClr val="tx1"/>
                </a:solidFill>
              </a:rPr>
              <a:t>Cross-sectional versus longitudinal studies (one-shot, panels, etc.)</a:t>
            </a:r>
          </a:p>
          <a:p>
            <a:pPr fontAlgn="auto">
              <a:spcBef>
                <a:spcPts val="0"/>
              </a:spcBef>
              <a:spcAft>
                <a:spcPts val="0"/>
              </a:spcAft>
              <a:buFont typeface="Arial" pitchFamily="34" charset="0"/>
              <a:buChar char="•"/>
              <a:defRPr/>
            </a:pPr>
            <a:r>
              <a:rPr lang="en-US" sz="1600" dirty="0">
                <a:solidFill>
                  <a:schemeClr val="tx1"/>
                </a:solidFill>
              </a:rPr>
              <a:t>Meta-analysis</a:t>
            </a:r>
          </a:p>
        </p:txBody>
      </p:sp>
    </p:spTree>
    <p:extLst>
      <p:ext uri="{BB962C8B-B14F-4D97-AF65-F5344CB8AC3E}">
        <p14:creationId xmlns:p14="http://schemas.microsoft.com/office/powerpoint/2010/main" val="2687342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CA" b="1" dirty="0"/>
              <a:t>Examples of papers </a:t>
            </a:r>
            <a:r>
              <a:rPr lang="en-CA" sz="3100" b="1" dirty="0"/>
              <a:t>(journal, conference)</a:t>
            </a:r>
            <a:r>
              <a:rPr lang="en-CA" b="1" dirty="0"/>
              <a:t> published with my students</a:t>
            </a:r>
            <a:br>
              <a:rPr lang="en-CA" b="1" dirty="0"/>
            </a:br>
            <a:r>
              <a:rPr lang="en-CA" sz="2200" b="1" dirty="0"/>
              <a:t>(student indicated in </a:t>
            </a:r>
            <a:r>
              <a:rPr lang="en-CA" sz="2200" b="1" dirty="0">
                <a:solidFill>
                  <a:srgbClr val="FF0000"/>
                </a:solidFill>
              </a:rPr>
              <a:t>bold</a:t>
            </a:r>
            <a:r>
              <a:rPr lang="en-CA" sz="2200" b="1" dirty="0"/>
              <a:t>)</a:t>
            </a:r>
          </a:p>
        </p:txBody>
      </p:sp>
      <p:sp>
        <p:nvSpPr>
          <p:cNvPr id="3" name="Content Placeholder 2"/>
          <p:cNvSpPr>
            <a:spLocks noGrp="1"/>
          </p:cNvSpPr>
          <p:nvPr>
            <p:ph idx="1"/>
          </p:nvPr>
        </p:nvSpPr>
        <p:spPr>
          <a:xfrm>
            <a:off x="457200" y="1905000"/>
            <a:ext cx="8229600" cy="4525963"/>
          </a:xfrm>
        </p:spPr>
        <p:txBody>
          <a:bodyPr>
            <a:noAutofit/>
          </a:bodyPr>
          <a:lstStyle/>
          <a:p>
            <a:r>
              <a:rPr lang="en-CA" sz="1400" dirty="0"/>
              <a:t>Cleveland</a:t>
            </a:r>
            <a:r>
              <a:rPr lang="en-CA" sz="1400" b="1" dirty="0"/>
              <a:t>,</a:t>
            </a:r>
            <a:r>
              <a:rPr lang="en-CA" sz="1400" dirty="0"/>
              <a:t> Mark; Robertson, Jennifer &amp; </a:t>
            </a:r>
            <a:r>
              <a:rPr lang="en-CA" sz="1400" b="1" dirty="0"/>
              <a:t>Volk, Victoria</a:t>
            </a:r>
            <a:r>
              <a:rPr lang="en-CA" sz="1400" dirty="0"/>
              <a:t>, “Environmental Locus of Control and Pro-environmental Behavior: The Moderating Role of Objective and Subjective Enablers and Constraints. Submitted (August 2018) to the </a:t>
            </a:r>
            <a:r>
              <a:rPr lang="en-CA" sz="1400" i="1" dirty="0"/>
              <a:t>Journal of Cleaner Production.</a:t>
            </a:r>
          </a:p>
          <a:p>
            <a:r>
              <a:rPr lang="en-US" sz="1400" dirty="0"/>
              <a:t>Cleveland, Mark &amp; </a:t>
            </a:r>
            <a:r>
              <a:rPr lang="en-US" sz="1400" b="1" dirty="0" err="1"/>
              <a:t>Balakrishnan</a:t>
            </a:r>
            <a:r>
              <a:rPr lang="en-US" sz="1400" b="1" dirty="0"/>
              <a:t>, </a:t>
            </a:r>
            <a:r>
              <a:rPr lang="en-US" sz="1400" b="1" dirty="0" err="1"/>
              <a:t>Anjana</a:t>
            </a:r>
            <a:r>
              <a:rPr lang="en-US" sz="1400" b="1" dirty="0"/>
              <a:t> </a:t>
            </a:r>
            <a:r>
              <a:rPr lang="en-US" sz="1400" dirty="0"/>
              <a:t>(2018), “Appreciating vs. Venerating Cultural Outgroups: The Psychology of Cosmopolitanism and Xenocentrism,” Presented at and published in conference proceedings, the </a:t>
            </a:r>
            <a:r>
              <a:rPr lang="en-US" sz="1400" i="1" dirty="0"/>
              <a:t>2018 Global Marketing Conference </a:t>
            </a:r>
            <a:r>
              <a:rPr lang="en-US" sz="1400" dirty="0"/>
              <a:t>(July 26-29, 2018), Tokyo, Japan.</a:t>
            </a:r>
          </a:p>
          <a:p>
            <a:r>
              <a:rPr lang="en-CA" sz="1400" dirty="0"/>
              <a:t>Cleveland, Mark &amp; </a:t>
            </a:r>
            <a:r>
              <a:rPr lang="en-CA" sz="1400" b="1" dirty="0"/>
              <a:t>Cecelia Xu </a:t>
            </a:r>
            <a:r>
              <a:rPr lang="en-CA" sz="1400" dirty="0"/>
              <a:t>(2018: IN PRESS), “Multifaceted Acculturation in Multiethnic Settings,” </a:t>
            </a:r>
            <a:r>
              <a:rPr lang="en-CA" sz="1400" i="1" dirty="0"/>
              <a:t>Journal of Business Research</a:t>
            </a:r>
            <a:r>
              <a:rPr lang="en-CA" sz="1400" dirty="0"/>
              <a:t>. (Accepted for publication, January 2018).</a:t>
            </a:r>
          </a:p>
          <a:p>
            <a:r>
              <a:rPr lang="en-CA" sz="1400" b="1" dirty="0" err="1"/>
              <a:t>Sobol</a:t>
            </a:r>
            <a:r>
              <a:rPr lang="en-CA" sz="1400" b="1" dirty="0"/>
              <a:t>, Kamila</a:t>
            </a:r>
            <a:r>
              <a:rPr lang="en-CA" sz="1400" dirty="0"/>
              <a:t>; Cleveland, Mark &amp; Laroche, Michel (2018), “Globalization, National Identity, Biculturalism and Consumer Behavior: A Longitudinal Study of Dutch Consumers,” </a:t>
            </a:r>
            <a:r>
              <a:rPr lang="en-CA" sz="1400" i="1" dirty="0"/>
              <a:t>Journal of Business Research</a:t>
            </a:r>
            <a:r>
              <a:rPr lang="en-CA" sz="1400" dirty="0"/>
              <a:t>, Vol. 82 (January), 340-353.</a:t>
            </a:r>
          </a:p>
          <a:p>
            <a:r>
              <a:rPr lang="en-US" sz="1400" dirty="0"/>
              <a:t>Cleveland, Mark &amp; </a:t>
            </a:r>
            <a:r>
              <a:rPr lang="en-US" sz="1400" b="1" dirty="0"/>
              <a:t>Cecelia Xu </a:t>
            </a:r>
            <a:r>
              <a:rPr lang="en-US" sz="1400" dirty="0"/>
              <a:t>(2016), “Multifaceted Acculturation in Multiethnic Settings,” Presented at and published in conference proceedings, the </a:t>
            </a:r>
            <a:r>
              <a:rPr lang="en-US" sz="1400" i="1" dirty="0"/>
              <a:t>Eleventh Royal Bank International Research Seminar </a:t>
            </a:r>
            <a:r>
              <a:rPr lang="en-US" sz="1400" dirty="0"/>
              <a:t>(June 24-26, 2016), Wuxi, China.</a:t>
            </a:r>
          </a:p>
          <a:p>
            <a:r>
              <a:rPr lang="en-US" sz="1400" dirty="0" err="1"/>
              <a:t>Saad</a:t>
            </a:r>
            <a:r>
              <a:rPr lang="en-US" sz="1400" dirty="0"/>
              <a:t>, Gad; Cleveland, Mark &amp; </a:t>
            </a:r>
            <a:r>
              <a:rPr lang="en-US" sz="1400" b="1" dirty="0"/>
              <a:t>Ho, Louis </a:t>
            </a:r>
            <a:r>
              <a:rPr lang="en-US" sz="1400" dirty="0"/>
              <a:t>(2015), “Individualism-Collectivism and the Quantity versus Quality Dimensions of Individual and Group Creative Performance,” </a:t>
            </a:r>
            <a:r>
              <a:rPr lang="en-US" sz="1400" i="1" dirty="0"/>
              <a:t>Journal of Business Research,</a:t>
            </a:r>
            <a:r>
              <a:rPr lang="en-US" sz="1400" dirty="0"/>
              <a:t> Vol. 68, No. 3, 578-586.</a:t>
            </a:r>
          </a:p>
          <a:p>
            <a:r>
              <a:rPr lang="en-CA" sz="1400" b="1" dirty="0" err="1"/>
              <a:t>Winit</a:t>
            </a:r>
            <a:r>
              <a:rPr lang="en-CA" sz="1400" b="1" dirty="0"/>
              <a:t>, </a:t>
            </a:r>
            <a:r>
              <a:rPr lang="en-CA" sz="1400" b="1" dirty="0" err="1"/>
              <a:t>Warat</a:t>
            </a:r>
            <a:r>
              <a:rPr lang="en-CA" sz="1400" b="1" dirty="0"/>
              <a:t>; </a:t>
            </a:r>
            <a:r>
              <a:rPr lang="en-CA" sz="1400" dirty="0"/>
              <a:t>Gregory, Gary; Cleveland, Mark &amp; </a:t>
            </a:r>
            <a:r>
              <a:rPr lang="en-CA" sz="1400" dirty="0" err="1"/>
              <a:t>Verlegh</a:t>
            </a:r>
            <a:r>
              <a:rPr lang="en-CA" sz="1400" dirty="0"/>
              <a:t>, </a:t>
            </a:r>
            <a:r>
              <a:rPr lang="en-CA" sz="1400" dirty="0" err="1"/>
              <a:t>Peeter</a:t>
            </a:r>
            <a:r>
              <a:rPr lang="en-CA" sz="1400" dirty="0"/>
              <a:t> (2014), “Global vs. Local Brands: How Home Country Bias and Price Differences Impact Brand Evaluations,” </a:t>
            </a:r>
            <a:r>
              <a:rPr lang="en-CA" sz="1400" i="1" dirty="0"/>
              <a:t>International Marketing Review, </a:t>
            </a:r>
            <a:r>
              <a:rPr lang="en-CA" sz="1400" dirty="0"/>
              <a:t>Vol. 31, No. 2, 102-128. </a:t>
            </a:r>
          </a:p>
          <a:p>
            <a:endParaRPr lang="en-CA" sz="1400" dirty="0"/>
          </a:p>
          <a:p>
            <a:endParaRPr lang="en-CA" sz="1400" dirty="0"/>
          </a:p>
          <a:p>
            <a:endParaRPr lang="en-CA" sz="1400" dirty="0"/>
          </a:p>
        </p:txBody>
      </p:sp>
    </p:spTree>
    <p:extLst>
      <p:ext uri="{BB962C8B-B14F-4D97-AF65-F5344CB8AC3E}">
        <p14:creationId xmlns:p14="http://schemas.microsoft.com/office/powerpoint/2010/main" val="208406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Examples of papers </a:t>
            </a:r>
            <a:r>
              <a:rPr lang="en-CA" sz="3100" b="1" dirty="0"/>
              <a:t>(journal, conference)</a:t>
            </a:r>
            <a:r>
              <a:rPr lang="en-CA" b="1" dirty="0"/>
              <a:t> published with my students</a:t>
            </a:r>
            <a:br>
              <a:rPr lang="en-CA" b="1" dirty="0"/>
            </a:br>
            <a:r>
              <a:rPr lang="en-CA" sz="2200" b="1" dirty="0"/>
              <a:t>(student indicated in </a:t>
            </a:r>
            <a:r>
              <a:rPr lang="en-CA" sz="2200" b="1" dirty="0">
                <a:solidFill>
                  <a:srgbClr val="FF0000"/>
                </a:solidFill>
              </a:rPr>
              <a:t>bold</a:t>
            </a:r>
            <a:r>
              <a:rPr lang="en-CA" sz="2200" b="1" dirty="0"/>
              <a:t>)</a:t>
            </a:r>
            <a:endParaRPr lang="en-CA" dirty="0"/>
          </a:p>
        </p:txBody>
      </p:sp>
      <p:sp>
        <p:nvSpPr>
          <p:cNvPr id="3" name="Content Placeholder 2"/>
          <p:cNvSpPr>
            <a:spLocks noGrp="1"/>
          </p:cNvSpPr>
          <p:nvPr>
            <p:ph idx="1"/>
          </p:nvPr>
        </p:nvSpPr>
        <p:spPr/>
        <p:txBody>
          <a:bodyPr>
            <a:noAutofit/>
          </a:bodyPr>
          <a:lstStyle/>
          <a:p>
            <a:r>
              <a:rPr lang="en-US" sz="1400" dirty="0"/>
              <a:t>Cleveland, Mark; Laroche, Michel, Takahashi, </a:t>
            </a:r>
            <a:r>
              <a:rPr lang="en-US" sz="1400" dirty="0" err="1"/>
              <a:t>Ikuo</a:t>
            </a:r>
            <a:r>
              <a:rPr lang="en-US" sz="1400" dirty="0"/>
              <a:t> &amp; </a:t>
            </a:r>
            <a:r>
              <a:rPr lang="en-US" sz="1400" b="1" dirty="0" err="1"/>
              <a:t>Erdoğan</a:t>
            </a:r>
            <a:r>
              <a:rPr lang="en-US" sz="1400" b="1" dirty="0"/>
              <a:t>, </a:t>
            </a:r>
            <a:r>
              <a:rPr lang="en-US" sz="1400" b="1" dirty="0" err="1"/>
              <a:t>Seçil</a:t>
            </a:r>
            <a:r>
              <a:rPr lang="en-US" sz="1400" b="1" dirty="0"/>
              <a:t>. </a:t>
            </a:r>
            <a:r>
              <a:rPr lang="en-US" sz="1400" dirty="0"/>
              <a:t>(2014), “Cross-Linguistic Validation of a Unidimensional Scale for Cosmopolitanism,” </a:t>
            </a:r>
            <a:r>
              <a:rPr lang="en-US" sz="1400" i="1" dirty="0"/>
              <a:t>Journal of Business Research</a:t>
            </a:r>
            <a:r>
              <a:rPr lang="en-US" sz="1400" dirty="0"/>
              <a:t>, Vol. 67, No. 3, 268-277.</a:t>
            </a:r>
            <a:endParaRPr lang="en-CA" sz="1400" dirty="0"/>
          </a:p>
          <a:p>
            <a:r>
              <a:rPr lang="en-CA" sz="1400" dirty="0"/>
              <a:t>Cleveland, Mark; Laroche, Michel &amp; </a:t>
            </a:r>
            <a:r>
              <a:rPr lang="en-CA" sz="1400" b="1" dirty="0"/>
              <a:t>Hallab, </a:t>
            </a:r>
            <a:r>
              <a:rPr lang="en-CA" sz="1400" b="1" dirty="0" err="1"/>
              <a:t>Ranim</a:t>
            </a:r>
            <a:r>
              <a:rPr lang="en-CA" sz="1400" b="1" dirty="0"/>
              <a:t> </a:t>
            </a:r>
            <a:r>
              <a:rPr lang="en-CA" sz="1400" dirty="0"/>
              <a:t>(2013) “Globalization, Culture, Religion, and Values: Comparing Consumption Patterns of Lebanese Muslims and Christians,” </a:t>
            </a:r>
            <a:r>
              <a:rPr lang="en-CA" sz="1400" i="1" dirty="0"/>
              <a:t>Journal of Business Research</a:t>
            </a:r>
            <a:r>
              <a:rPr lang="en-CA" sz="1400" dirty="0"/>
              <a:t>, Vol. 66, No. 8, 958-967. </a:t>
            </a:r>
          </a:p>
          <a:p>
            <a:r>
              <a:rPr lang="en-US" sz="1400" b="1" dirty="0" err="1"/>
              <a:t>Winit</a:t>
            </a:r>
            <a:r>
              <a:rPr lang="en-US" sz="1400" b="1" dirty="0"/>
              <a:t>, </a:t>
            </a:r>
            <a:r>
              <a:rPr lang="en-US" sz="1400" b="1" dirty="0" err="1"/>
              <a:t>Warat</a:t>
            </a:r>
            <a:r>
              <a:rPr lang="en-US" sz="1400" b="1" dirty="0"/>
              <a:t>; </a:t>
            </a:r>
            <a:r>
              <a:rPr lang="en-US" sz="1400" dirty="0"/>
              <a:t>Gregory, Gary; Cleveland, Mark &amp; </a:t>
            </a:r>
            <a:r>
              <a:rPr lang="en-US" sz="1400" dirty="0" err="1"/>
              <a:t>Verlegh</a:t>
            </a:r>
            <a:r>
              <a:rPr lang="en-US" sz="1400" dirty="0"/>
              <a:t>, </a:t>
            </a:r>
            <a:r>
              <a:rPr lang="en-US" sz="1400" dirty="0" err="1"/>
              <a:t>Peeter</a:t>
            </a:r>
            <a:r>
              <a:rPr lang="en-US" sz="1400" dirty="0"/>
              <a:t>, “Global vs. Local Brands: How Home Country Bias and Price Differences Impact Brand Choice across Product Categories” Presented and published in conference proceedings at the </a:t>
            </a:r>
            <a:r>
              <a:rPr lang="en-US" sz="1400" i="1" dirty="0"/>
              <a:t>Ninth</a:t>
            </a:r>
            <a:r>
              <a:rPr lang="en-US" sz="1400" dirty="0"/>
              <a:t> </a:t>
            </a:r>
            <a:r>
              <a:rPr lang="en-US" sz="1400" i="1" dirty="0"/>
              <a:t>Royal Bank International Research Seminar</a:t>
            </a:r>
            <a:r>
              <a:rPr lang="en-US" sz="1400" dirty="0"/>
              <a:t> (September 26-28, 2013), Montreal, Canada.</a:t>
            </a:r>
            <a:endParaRPr lang="en-CA" sz="1400" dirty="0"/>
          </a:p>
          <a:p>
            <a:r>
              <a:rPr lang="en-US" sz="1400" dirty="0" err="1"/>
              <a:t>Saad</a:t>
            </a:r>
            <a:r>
              <a:rPr lang="en-US" sz="1400" dirty="0"/>
              <a:t>, Gad; Cleveland, Mark &amp; </a:t>
            </a:r>
            <a:r>
              <a:rPr lang="en-US" sz="1400" b="1" dirty="0"/>
              <a:t>Ho, Louis</a:t>
            </a:r>
            <a:r>
              <a:rPr lang="en-US" sz="1400" dirty="0"/>
              <a:t> (2012), “Individualism-Collectivism and the Quantity versus Quality Dimensions of Individual and Group Creative Performance,” Extended Abstract published in conference proceedings, presented at the </a:t>
            </a:r>
            <a:r>
              <a:rPr lang="en-US" sz="1400" i="1" dirty="0"/>
              <a:t>Eighth</a:t>
            </a:r>
            <a:r>
              <a:rPr lang="en-US" sz="1400" dirty="0"/>
              <a:t> </a:t>
            </a:r>
            <a:r>
              <a:rPr lang="en-US" sz="1400" i="1" dirty="0"/>
              <a:t>Royal Bank International Research Seminar</a:t>
            </a:r>
            <a:r>
              <a:rPr lang="en-US" sz="1400" dirty="0"/>
              <a:t> (June 7-10, 2012), Shanghai, China.</a:t>
            </a:r>
            <a:endParaRPr lang="en-CA" sz="1400" dirty="0"/>
          </a:p>
          <a:p>
            <a:r>
              <a:rPr lang="en-CA" sz="1400" dirty="0"/>
              <a:t>Cleveland, Mark</a:t>
            </a:r>
            <a:r>
              <a:rPr lang="en-CA" sz="1400" b="1" dirty="0"/>
              <a:t>; </a:t>
            </a:r>
            <a:r>
              <a:rPr lang="en-CA" sz="1400" b="1" dirty="0" err="1"/>
              <a:t>Erdoğan</a:t>
            </a:r>
            <a:r>
              <a:rPr lang="en-CA" sz="1400" b="1" dirty="0"/>
              <a:t>, </a:t>
            </a:r>
            <a:r>
              <a:rPr lang="en-CA" sz="1400" b="1" dirty="0" err="1"/>
              <a:t>Seçil</a:t>
            </a:r>
            <a:r>
              <a:rPr lang="en-CA" sz="1400" dirty="0"/>
              <a:t>; </a:t>
            </a:r>
            <a:r>
              <a:rPr lang="en-CA" sz="1400" dirty="0" err="1"/>
              <a:t>Arıkan</a:t>
            </a:r>
            <a:r>
              <a:rPr lang="en-CA" sz="1400" dirty="0"/>
              <a:t>, </a:t>
            </a:r>
            <a:r>
              <a:rPr lang="en-CA" sz="1400" dirty="0" err="1"/>
              <a:t>Gülay</a:t>
            </a:r>
            <a:r>
              <a:rPr lang="en-CA" sz="1400" dirty="0"/>
              <a:t> &amp; </a:t>
            </a:r>
            <a:r>
              <a:rPr lang="en-CA" sz="1400" dirty="0" err="1"/>
              <a:t>Poyraz</a:t>
            </a:r>
            <a:r>
              <a:rPr lang="en-CA" sz="1400" dirty="0"/>
              <a:t>, </a:t>
            </a:r>
            <a:r>
              <a:rPr lang="en-CA" sz="1400" dirty="0" err="1"/>
              <a:t>Tuğça</a:t>
            </a:r>
            <a:r>
              <a:rPr lang="en-CA" sz="1400" dirty="0"/>
              <a:t> (2011), “Cosmopolitanism, Individual-Level Values and Cultural-Level Values: A Cross-Cultural Study,” </a:t>
            </a:r>
            <a:r>
              <a:rPr lang="en-CA" sz="1400" i="1" dirty="0"/>
              <a:t>Journal of Business Research</a:t>
            </a:r>
            <a:r>
              <a:rPr lang="en-CA" sz="1400" dirty="0"/>
              <a:t>, Vol. 64, No. 9, 934-943. </a:t>
            </a:r>
          </a:p>
          <a:p>
            <a:r>
              <a:rPr lang="en-US" sz="1400" dirty="0"/>
              <a:t>Cleveland, Mark; Laroche, Michel; Pons, Frank &amp; </a:t>
            </a:r>
            <a:r>
              <a:rPr lang="en-US" sz="1400" b="1" dirty="0" err="1"/>
              <a:t>Kastoun</a:t>
            </a:r>
            <a:r>
              <a:rPr lang="en-US" sz="1400" b="1" dirty="0"/>
              <a:t>, </a:t>
            </a:r>
            <a:r>
              <a:rPr lang="en-US" sz="1400" b="1" dirty="0" err="1"/>
              <a:t>Rony</a:t>
            </a:r>
            <a:r>
              <a:rPr lang="en-US" sz="1400" dirty="0"/>
              <a:t> (2009), “Acculturation and Consumption: Textures of Cultural Adaptation,” </a:t>
            </a:r>
            <a:r>
              <a:rPr lang="en-US" sz="1400" i="1" dirty="0"/>
              <a:t>International Journal of Intercultural Relations</a:t>
            </a:r>
            <a:r>
              <a:rPr lang="en-US" sz="1400" dirty="0"/>
              <a:t>, Vol. 33, No. 3, 196-212.</a:t>
            </a:r>
          </a:p>
          <a:p>
            <a:r>
              <a:rPr lang="en-US" sz="1400" dirty="0"/>
              <a:t>Cleveland, Mark &amp; </a:t>
            </a:r>
            <a:r>
              <a:rPr lang="en-US" sz="1400" b="1" dirty="0"/>
              <a:t>Chang, William </a:t>
            </a:r>
            <a:r>
              <a:rPr lang="en-US" sz="1400" dirty="0"/>
              <a:t>(2009), “Migration and Materialism: The Roles of Ethnic Identity, Religiosity, and Generation,” </a:t>
            </a:r>
            <a:r>
              <a:rPr lang="en-US" sz="1400" i="1" dirty="0"/>
              <a:t>Journal of Business Research</a:t>
            </a:r>
            <a:r>
              <a:rPr lang="en-US" sz="1400" dirty="0"/>
              <a:t>, Vol. 62, No. 10, 963-971.</a:t>
            </a:r>
          </a:p>
          <a:p>
            <a:r>
              <a:rPr lang="en-CA" sz="1400" dirty="0" err="1"/>
              <a:t>Kalamas</a:t>
            </a:r>
            <a:r>
              <a:rPr lang="en-CA" sz="1400" dirty="0"/>
              <a:t>, Maria; Cleveland, Mark; Laroche, Michel &amp; </a:t>
            </a:r>
            <a:r>
              <a:rPr lang="en-CA" sz="1400" b="1" dirty="0" err="1"/>
              <a:t>Laufer</a:t>
            </a:r>
            <a:r>
              <a:rPr lang="en-CA" sz="1400" b="1" dirty="0"/>
              <a:t>, Robert </a:t>
            </a:r>
            <a:r>
              <a:rPr lang="en-CA" sz="1400" dirty="0"/>
              <a:t>(2006), “The Critical Role of Congruency in Prototypical Brand Extensions,” </a:t>
            </a:r>
            <a:r>
              <a:rPr lang="en-CA" sz="1400" i="1" dirty="0"/>
              <a:t>Journal of Strategic Marketing</a:t>
            </a:r>
            <a:r>
              <a:rPr lang="en-CA" sz="1400" dirty="0"/>
              <a:t>, Vol. 14 (September), 193-210.</a:t>
            </a:r>
          </a:p>
          <a:p>
            <a:endParaRPr lang="en-CA" sz="1400" dirty="0"/>
          </a:p>
          <a:p>
            <a:endParaRPr lang="en-CA" sz="1400" dirty="0"/>
          </a:p>
        </p:txBody>
      </p:sp>
    </p:spTree>
    <p:extLst>
      <p:ext uri="{BB962C8B-B14F-4D97-AF65-F5344CB8AC3E}">
        <p14:creationId xmlns:p14="http://schemas.microsoft.com/office/powerpoint/2010/main" val="372426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Examples of papers </a:t>
            </a:r>
            <a:r>
              <a:rPr lang="en-CA" sz="3100" b="1" dirty="0"/>
              <a:t>(journal, conference)</a:t>
            </a:r>
            <a:r>
              <a:rPr lang="en-CA" b="1" dirty="0"/>
              <a:t> published with my students</a:t>
            </a:r>
            <a:br>
              <a:rPr lang="en-CA" b="1" dirty="0"/>
            </a:br>
            <a:r>
              <a:rPr lang="en-CA" sz="2200" b="1" dirty="0"/>
              <a:t>(student indicated in </a:t>
            </a:r>
            <a:r>
              <a:rPr lang="en-CA" sz="2200" b="1" dirty="0">
                <a:solidFill>
                  <a:srgbClr val="FF0000"/>
                </a:solidFill>
              </a:rPr>
              <a:t>bold</a:t>
            </a:r>
            <a:r>
              <a:rPr lang="en-CA" sz="2200" b="1" dirty="0"/>
              <a:t>)</a:t>
            </a:r>
            <a:endParaRPr lang="en-CA" dirty="0"/>
          </a:p>
        </p:txBody>
      </p:sp>
      <p:sp>
        <p:nvSpPr>
          <p:cNvPr id="3" name="Content Placeholder 2"/>
          <p:cNvSpPr>
            <a:spLocks noGrp="1"/>
          </p:cNvSpPr>
          <p:nvPr>
            <p:ph idx="1"/>
          </p:nvPr>
        </p:nvSpPr>
        <p:spPr/>
        <p:txBody>
          <a:bodyPr>
            <a:noAutofit/>
          </a:bodyPr>
          <a:lstStyle/>
          <a:p>
            <a:r>
              <a:rPr lang="en-US" sz="1400" dirty="0"/>
              <a:t>Cleveland, Mark; Laroche, Michel; </a:t>
            </a:r>
            <a:r>
              <a:rPr lang="en-US" sz="1400" b="1" dirty="0" err="1"/>
              <a:t>Naghavi</a:t>
            </a:r>
            <a:r>
              <a:rPr lang="en-US" sz="1400" b="1" dirty="0"/>
              <a:t>, </a:t>
            </a:r>
            <a:r>
              <a:rPr lang="en-US" sz="1400" b="1" dirty="0" err="1"/>
              <a:t>Parastoo</a:t>
            </a:r>
            <a:r>
              <a:rPr lang="en-US" sz="1400" dirty="0"/>
              <a:t>, &amp; </a:t>
            </a:r>
            <a:r>
              <a:rPr lang="en-US" sz="1400" dirty="0" err="1"/>
              <a:t>Shafia</a:t>
            </a:r>
            <a:r>
              <a:rPr lang="en-US" sz="1400" dirty="0"/>
              <a:t>, Mohammad Ali (2011), “Ethnic Identity and Cosmopolitanism in Iran: Antecedents and Outcomes,” Published in the conference proceedings and presented at the </a:t>
            </a:r>
            <a:r>
              <a:rPr lang="en-US" sz="1400" i="1" dirty="0"/>
              <a:t>2011</a:t>
            </a:r>
            <a:r>
              <a:rPr lang="en-US" sz="1400" dirty="0"/>
              <a:t> </a:t>
            </a:r>
            <a:r>
              <a:rPr lang="en-US" sz="1400" i="1" dirty="0"/>
              <a:t>Cross-Cultural Research Conference</a:t>
            </a:r>
            <a:r>
              <a:rPr lang="en-US" sz="1400" dirty="0"/>
              <a:t> (December 11-14, 2011), Kona, Hawaii.</a:t>
            </a:r>
          </a:p>
          <a:p>
            <a:r>
              <a:rPr lang="en-US" sz="1400" dirty="0"/>
              <a:t>Cleveland, Mark; Laroche, Michel, Takahashi, </a:t>
            </a:r>
            <a:r>
              <a:rPr lang="en-US" sz="1400" dirty="0" err="1"/>
              <a:t>Ikuo</a:t>
            </a:r>
            <a:r>
              <a:rPr lang="en-US" sz="1400" dirty="0"/>
              <a:t> &amp; </a:t>
            </a:r>
            <a:r>
              <a:rPr lang="en-US" sz="1400" b="1" dirty="0" err="1"/>
              <a:t>Erdoğan</a:t>
            </a:r>
            <a:r>
              <a:rPr lang="en-US" sz="1400" b="1" dirty="0"/>
              <a:t>, </a:t>
            </a:r>
            <a:r>
              <a:rPr lang="en-US" sz="1400" b="1" dirty="0" err="1"/>
              <a:t>Seçil</a:t>
            </a:r>
            <a:r>
              <a:rPr lang="en-US" sz="1400" b="1" dirty="0"/>
              <a:t> </a:t>
            </a:r>
            <a:r>
              <a:rPr lang="en-US" sz="1400" dirty="0"/>
              <a:t>(2011), “Cross-Cultural Validation of a Unidimensional Short Scale for Cosmopolitanism,” Published in the conference proceedings and presented at the </a:t>
            </a:r>
            <a:r>
              <a:rPr lang="en-US" sz="1400" i="1" dirty="0"/>
              <a:t>Seventh Royal Bank International Research Seminar</a:t>
            </a:r>
            <a:r>
              <a:rPr lang="en-US" sz="1400" dirty="0"/>
              <a:t> (September 22-24, 2011), Montréal, Québec.</a:t>
            </a:r>
          </a:p>
          <a:p>
            <a:r>
              <a:rPr lang="en-CA" sz="1400" dirty="0"/>
              <a:t>Cleveland, Mark; Laroche, Michel; </a:t>
            </a:r>
            <a:r>
              <a:rPr lang="en-CA" sz="1400" b="1" dirty="0" err="1"/>
              <a:t>Naghavi</a:t>
            </a:r>
            <a:r>
              <a:rPr lang="en-CA" sz="1400" b="1" dirty="0"/>
              <a:t>, </a:t>
            </a:r>
            <a:r>
              <a:rPr lang="en-CA" sz="1400" b="1" dirty="0" err="1"/>
              <a:t>Parastoo</a:t>
            </a:r>
            <a:r>
              <a:rPr lang="en-CA" sz="1400" dirty="0"/>
              <a:t>, &amp; </a:t>
            </a:r>
            <a:r>
              <a:rPr lang="en-CA" sz="1400" dirty="0" err="1"/>
              <a:t>Shafia</a:t>
            </a:r>
            <a:r>
              <a:rPr lang="en-CA" sz="1400" dirty="0"/>
              <a:t>, Mohammad Ali (2011), “Globalization, Culture, Consumer Dispositions, and Consumption: The Case of Iran,” Published in conference proceedings and presented at the 2011 </a:t>
            </a:r>
            <a:r>
              <a:rPr lang="en-CA" sz="1400" i="1" dirty="0"/>
              <a:t>Academy of Marketing Science 15</a:t>
            </a:r>
            <a:r>
              <a:rPr lang="en-CA" sz="1400" i="1" baseline="30000" dirty="0"/>
              <a:t>th</a:t>
            </a:r>
            <a:r>
              <a:rPr lang="en-CA" sz="1400" i="1" dirty="0"/>
              <a:t> World Marketing Congress</a:t>
            </a:r>
            <a:r>
              <a:rPr lang="en-CA" sz="1400" dirty="0"/>
              <a:t> (July 19-23, 2011), Reims, France.</a:t>
            </a:r>
          </a:p>
          <a:p>
            <a:r>
              <a:rPr lang="en-CA" sz="1400" dirty="0"/>
              <a:t>Cleveland, Mark; Laroche, Michel &amp; </a:t>
            </a:r>
            <a:r>
              <a:rPr lang="en-CA" sz="1400" b="1" dirty="0"/>
              <a:t>Hallab, </a:t>
            </a:r>
            <a:r>
              <a:rPr lang="en-CA" sz="1400" b="1" dirty="0" err="1"/>
              <a:t>Ranim</a:t>
            </a:r>
            <a:r>
              <a:rPr lang="en-CA" sz="1400" b="1" dirty="0"/>
              <a:t> </a:t>
            </a:r>
            <a:r>
              <a:rPr lang="en-CA" sz="1400" dirty="0"/>
              <a:t>(2010), “Globalization, Culture, Religion and Values: Comparing Consumption Patterns of Lebanese Muslims and Christians,” Published in the conference proceedings and presented at the </a:t>
            </a:r>
            <a:r>
              <a:rPr lang="en-CA" sz="1400" i="1" dirty="0"/>
              <a:t>2010 Global Marketing Conference at Tokyo</a:t>
            </a:r>
            <a:r>
              <a:rPr lang="en-CA" sz="1400" dirty="0"/>
              <a:t>, </a:t>
            </a:r>
            <a:r>
              <a:rPr lang="en-CA" sz="1400" i="1" dirty="0"/>
              <a:t>Sixth Royal Bank International Research Seminar </a:t>
            </a:r>
            <a:r>
              <a:rPr lang="en-CA" sz="1400" dirty="0"/>
              <a:t>(September 9-12, 2010), Tokyo, Japan.</a:t>
            </a:r>
          </a:p>
          <a:p>
            <a:r>
              <a:rPr lang="en-CA" sz="1400" dirty="0"/>
              <a:t>Cleveland, Mark; </a:t>
            </a:r>
            <a:r>
              <a:rPr lang="en-CA" sz="1400" b="1" dirty="0" err="1"/>
              <a:t>Erdoğan</a:t>
            </a:r>
            <a:r>
              <a:rPr lang="en-CA" sz="1400" b="1" dirty="0"/>
              <a:t>, </a:t>
            </a:r>
            <a:r>
              <a:rPr lang="en-CA" sz="1400" b="1" dirty="0" err="1"/>
              <a:t>Seçil</a:t>
            </a:r>
            <a:r>
              <a:rPr lang="en-CA" sz="1400" dirty="0"/>
              <a:t>;</a:t>
            </a:r>
            <a:r>
              <a:rPr lang="en-CA" sz="1400" b="1" dirty="0"/>
              <a:t> </a:t>
            </a:r>
            <a:r>
              <a:rPr lang="en-CA" sz="1400" dirty="0" err="1"/>
              <a:t>Arıkan</a:t>
            </a:r>
            <a:r>
              <a:rPr lang="en-CA" sz="1400" b="1" dirty="0"/>
              <a:t>, </a:t>
            </a:r>
            <a:r>
              <a:rPr lang="en-CA" sz="1400" dirty="0" err="1"/>
              <a:t>Gülay</a:t>
            </a:r>
            <a:r>
              <a:rPr lang="en-CA" sz="1400" dirty="0"/>
              <a:t> &amp; </a:t>
            </a:r>
            <a:r>
              <a:rPr lang="en-CA" sz="1400" dirty="0" err="1"/>
              <a:t>Poyraz</a:t>
            </a:r>
            <a:r>
              <a:rPr lang="en-CA" sz="1400" dirty="0"/>
              <a:t>,</a:t>
            </a:r>
            <a:r>
              <a:rPr lang="en-CA" sz="1400" b="1" dirty="0"/>
              <a:t> </a:t>
            </a:r>
            <a:r>
              <a:rPr lang="en-CA" sz="1400" dirty="0" err="1"/>
              <a:t>Tuğça</a:t>
            </a:r>
            <a:r>
              <a:rPr lang="en-CA" sz="1400" b="1" dirty="0"/>
              <a:t> </a:t>
            </a:r>
            <a:r>
              <a:rPr lang="en-CA" sz="1400" dirty="0"/>
              <a:t>(2009),</a:t>
            </a:r>
            <a:r>
              <a:rPr lang="en-CA" sz="1400" b="1" dirty="0"/>
              <a:t> “</a:t>
            </a:r>
            <a:r>
              <a:rPr lang="en-CA" sz="1400" dirty="0"/>
              <a:t>Antecedents of Cosmopolitanism: A Cross-Cultural Study of Individual- and Cultural- Level Values in Turkey and Canada,” Published in the conference proceedings, and presented at the </a:t>
            </a:r>
            <a:r>
              <a:rPr lang="en-CA" sz="1400" i="1" dirty="0"/>
              <a:t>Sixth</a:t>
            </a:r>
            <a:r>
              <a:rPr lang="en-CA" sz="1400" dirty="0"/>
              <a:t> </a:t>
            </a:r>
            <a:r>
              <a:rPr lang="en-CA" sz="1400" i="1" dirty="0"/>
              <a:t>Royal Bank International Research Seminar: Globalization, Culture and Marketing Strategy</a:t>
            </a:r>
            <a:r>
              <a:rPr lang="en-CA" sz="1400" dirty="0"/>
              <a:t>, (September 25-26, 2009), Montreal, Canada. </a:t>
            </a:r>
            <a:r>
              <a:rPr lang="en-CA" sz="1400" b="1" dirty="0"/>
              <a:t> </a:t>
            </a:r>
            <a:endParaRPr lang="en-CA" sz="1400" dirty="0"/>
          </a:p>
          <a:p>
            <a:r>
              <a:rPr lang="en-CA" sz="1400" dirty="0"/>
              <a:t>Cleveland, Mark &amp; </a:t>
            </a:r>
            <a:r>
              <a:rPr lang="en-CA" sz="1400" b="1" dirty="0"/>
              <a:t>Yip, Christine </a:t>
            </a:r>
            <a:r>
              <a:rPr lang="en-CA" sz="1400" dirty="0"/>
              <a:t>(2009), “Individual and Cultural Values as Precursors of Cosmopolitanism,” Published in the conference proceedings, and presented at the </a:t>
            </a:r>
            <a:r>
              <a:rPr lang="en-CA" sz="1400" i="1" dirty="0"/>
              <a:t>Academy of Marketing Science 2009 World Marketing Congress</a:t>
            </a:r>
            <a:r>
              <a:rPr lang="en-CA" sz="1400" dirty="0"/>
              <a:t> (July 22-25, 2009), Oslo, Norway.</a:t>
            </a:r>
          </a:p>
        </p:txBody>
      </p:sp>
    </p:spTree>
    <p:extLst>
      <p:ext uri="{BB962C8B-B14F-4D97-AF65-F5344CB8AC3E}">
        <p14:creationId xmlns:p14="http://schemas.microsoft.com/office/powerpoint/2010/main" val="3069607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Examples of papers </a:t>
            </a:r>
            <a:r>
              <a:rPr lang="en-CA" sz="3100" b="1" dirty="0"/>
              <a:t>(journal, conference)</a:t>
            </a:r>
            <a:r>
              <a:rPr lang="en-CA" b="1" dirty="0"/>
              <a:t> published with my students</a:t>
            </a:r>
            <a:br>
              <a:rPr lang="en-CA" b="1" dirty="0"/>
            </a:br>
            <a:r>
              <a:rPr lang="en-CA" sz="2200" b="1" dirty="0"/>
              <a:t>(student indicated in </a:t>
            </a:r>
            <a:r>
              <a:rPr lang="en-CA" sz="2200" b="1" dirty="0">
                <a:solidFill>
                  <a:srgbClr val="FF0000"/>
                </a:solidFill>
              </a:rPr>
              <a:t>bold</a:t>
            </a:r>
            <a:r>
              <a:rPr lang="en-CA" sz="2200" b="1" dirty="0"/>
              <a:t>)</a:t>
            </a:r>
            <a:endParaRPr lang="en-CA" dirty="0"/>
          </a:p>
        </p:txBody>
      </p:sp>
      <p:sp>
        <p:nvSpPr>
          <p:cNvPr id="3" name="Content Placeholder 2"/>
          <p:cNvSpPr>
            <a:spLocks noGrp="1"/>
          </p:cNvSpPr>
          <p:nvPr>
            <p:ph idx="1"/>
          </p:nvPr>
        </p:nvSpPr>
        <p:spPr>
          <a:xfrm>
            <a:off x="457200" y="1752600"/>
            <a:ext cx="8229600" cy="4525963"/>
          </a:xfrm>
        </p:spPr>
        <p:txBody>
          <a:bodyPr>
            <a:noAutofit/>
          </a:bodyPr>
          <a:lstStyle/>
          <a:p>
            <a:r>
              <a:rPr lang="en-CA" sz="1400" dirty="0"/>
              <a:t>Cleveland, Mark &amp; </a:t>
            </a:r>
            <a:r>
              <a:rPr lang="en-CA" sz="1400" b="1" dirty="0"/>
              <a:t>Chang, William </a:t>
            </a:r>
            <a:r>
              <a:rPr lang="en-CA" sz="1400" dirty="0"/>
              <a:t>(2007), “Migration and Materialism: The Roles of Ethnic Identity, Religiosity, and Generation,” Published in the conference proceedings, and presented at the </a:t>
            </a:r>
            <a:r>
              <a:rPr lang="en-CA" sz="1400" i="1" dirty="0"/>
              <a:t>Fifth</a:t>
            </a:r>
            <a:r>
              <a:rPr lang="en-CA" sz="1400" dirty="0"/>
              <a:t> </a:t>
            </a:r>
            <a:r>
              <a:rPr lang="en-CA" sz="1400" i="1" dirty="0"/>
              <a:t>Royal Bank International Research Seminar: Culture and Marketing Strategy </a:t>
            </a:r>
            <a:r>
              <a:rPr lang="en-CA" sz="1400" dirty="0"/>
              <a:t>(September 28-29, 2007), Montreal, Québec.</a:t>
            </a:r>
          </a:p>
          <a:p>
            <a:pPr lvl="0"/>
            <a:r>
              <a:rPr lang="en-CA" sz="1400" dirty="0" err="1"/>
              <a:t>Kalamas</a:t>
            </a:r>
            <a:r>
              <a:rPr lang="en-CA" sz="1400" dirty="0"/>
              <a:t>, Maria; Cleveland, Mark; Laroche, Michel &amp; </a:t>
            </a:r>
            <a:r>
              <a:rPr lang="en-CA" sz="1400" b="1" dirty="0" err="1"/>
              <a:t>Laufer</a:t>
            </a:r>
            <a:r>
              <a:rPr lang="en-CA" sz="1400" b="1" dirty="0"/>
              <a:t>, Robert </a:t>
            </a:r>
            <a:r>
              <a:rPr lang="en-CA" sz="1400" dirty="0"/>
              <a:t>(2004), “The Critical Role of Congruency in Prototypical Brand Extensions,” Published in conference proceedings, and presented at </a:t>
            </a:r>
            <a:r>
              <a:rPr lang="en-CA" sz="1400" i="1" dirty="0"/>
              <a:t>the Academy of Marketing Science 2004 Annual Conference</a:t>
            </a:r>
            <a:r>
              <a:rPr lang="en-CA" sz="1400" dirty="0"/>
              <a:t> (May 26-29, 2004), Vancouver, British Columbia.</a:t>
            </a:r>
          </a:p>
          <a:p>
            <a:r>
              <a:rPr lang="en-CA" sz="1400" dirty="0" err="1"/>
              <a:t>Kalamas</a:t>
            </a:r>
            <a:r>
              <a:rPr lang="en-CA" sz="1400" dirty="0"/>
              <a:t>, Maria; Cleveland, Mark; Laroche, Michel &amp; </a:t>
            </a:r>
            <a:r>
              <a:rPr lang="en-CA" sz="1400" b="1" dirty="0" err="1"/>
              <a:t>Laufer</a:t>
            </a:r>
            <a:r>
              <a:rPr lang="en-CA" sz="1400" b="1" dirty="0"/>
              <a:t>, Robert </a:t>
            </a:r>
            <a:r>
              <a:rPr lang="en-CA" sz="1400" dirty="0"/>
              <a:t>(2004), “The Role of Congruency in Extending Master Brands,” Published in conference proceedings, and presented at the </a:t>
            </a:r>
            <a:r>
              <a:rPr lang="en-CA" sz="1400" i="1" dirty="0"/>
              <a:t>Direct Selling Educational Foundation of Canada (DSEF) Academic Program</a:t>
            </a:r>
            <a:r>
              <a:rPr lang="en-CA" sz="1400" dirty="0"/>
              <a:t> (November 8, 2003), New Orleans, Louisiana.</a:t>
            </a:r>
          </a:p>
          <a:p>
            <a:pPr lvl="0"/>
            <a:r>
              <a:rPr lang="en-CA" sz="1400" dirty="0"/>
              <a:t>Cleveland, Mark; Pons, Frank; Laroche, Michel &amp; </a:t>
            </a:r>
            <a:r>
              <a:rPr lang="en-CA" sz="1400" b="1" dirty="0" err="1"/>
              <a:t>Kastoun</a:t>
            </a:r>
            <a:r>
              <a:rPr lang="en-CA" sz="1400" b="1" dirty="0"/>
              <a:t>, </a:t>
            </a:r>
            <a:r>
              <a:rPr lang="en-CA" sz="1400" b="1" dirty="0" err="1"/>
              <a:t>Rony</a:t>
            </a:r>
            <a:r>
              <a:rPr lang="en-CA" sz="1400" b="1" dirty="0"/>
              <a:t> </a:t>
            </a:r>
            <a:r>
              <a:rPr lang="en-CA" sz="1400" dirty="0"/>
              <a:t>(2003), “Culture and Consumption Typology: The Case of Traditional and Mainstream Foods,” Published in conference proceedings, and presented at the </a:t>
            </a:r>
            <a:r>
              <a:rPr lang="en-CA" sz="1400" i="1" dirty="0"/>
              <a:t>2003 Royal Bank International Research Seminar</a:t>
            </a:r>
            <a:r>
              <a:rPr lang="en-CA" sz="1400" dirty="0"/>
              <a:t> (September 23-26, 2003), Montréal, Québec. </a:t>
            </a:r>
          </a:p>
          <a:p>
            <a:pPr lvl="0"/>
            <a:r>
              <a:rPr lang="en-CA" sz="1400" dirty="0"/>
              <a:t>Laroche, Michel; Cleveland, Mark; </a:t>
            </a:r>
            <a:r>
              <a:rPr lang="en-CA" sz="1400" dirty="0" err="1"/>
              <a:t>Kalamas</a:t>
            </a:r>
            <a:r>
              <a:rPr lang="en-CA" sz="1400" dirty="0"/>
              <a:t>, Maria &amp; </a:t>
            </a:r>
            <a:r>
              <a:rPr lang="en-CA" sz="1400" b="1" dirty="0" err="1"/>
              <a:t>Barbaro-Forleo</a:t>
            </a:r>
            <a:r>
              <a:rPr lang="en-CA" sz="1400" b="1" dirty="0"/>
              <a:t>, Guido </a:t>
            </a:r>
            <a:r>
              <a:rPr lang="en-CA" sz="1400" dirty="0"/>
              <a:t>(2003), “Exploring the Multidimensionality of Environmental Locus of Control and Its Impact on </a:t>
            </a:r>
            <a:r>
              <a:rPr lang="en-CA" sz="1400" dirty="0" err="1"/>
              <a:t>Proenvironmental</a:t>
            </a:r>
            <a:r>
              <a:rPr lang="en-CA" sz="1400" dirty="0"/>
              <a:t> Behavior,” Published in conference proceedings, and presented at the </a:t>
            </a:r>
            <a:r>
              <a:rPr lang="en-CA" sz="1400" i="1" dirty="0"/>
              <a:t>Academy of Marketing Science</a:t>
            </a:r>
            <a:r>
              <a:rPr lang="en-CA" sz="1400" dirty="0"/>
              <a:t>-</a:t>
            </a:r>
            <a:r>
              <a:rPr lang="en-CA" sz="1400" i="1" dirty="0"/>
              <a:t>World Marketing Congress</a:t>
            </a:r>
            <a:r>
              <a:rPr lang="en-CA" sz="1400" dirty="0"/>
              <a:t> (June 11-14, 2003), Perth, Western Australia.</a:t>
            </a:r>
          </a:p>
          <a:p>
            <a:endParaRPr lang="en-CA" sz="1400" dirty="0"/>
          </a:p>
          <a:p>
            <a:endParaRPr lang="en-CA" sz="1400" dirty="0"/>
          </a:p>
          <a:p>
            <a:endParaRPr lang="en-CA" sz="1400" dirty="0"/>
          </a:p>
          <a:p>
            <a:endParaRPr lang="en-CA" sz="1400" dirty="0"/>
          </a:p>
        </p:txBody>
      </p:sp>
    </p:spTree>
    <p:extLst>
      <p:ext uri="{BB962C8B-B14F-4D97-AF65-F5344CB8AC3E}">
        <p14:creationId xmlns:p14="http://schemas.microsoft.com/office/powerpoint/2010/main" val="2188184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t>The Thesis</a:t>
            </a:r>
          </a:p>
        </p:txBody>
      </p:sp>
      <p:sp>
        <p:nvSpPr>
          <p:cNvPr id="3" name="Content Placeholder 2"/>
          <p:cNvSpPr>
            <a:spLocks noGrp="1"/>
          </p:cNvSpPr>
          <p:nvPr>
            <p:ph idx="1"/>
          </p:nvPr>
        </p:nvSpPr>
        <p:spPr>
          <a:xfrm>
            <a:off x="439366" y="990600"/>
            <a:ext cx="8458200" cy="5334000"/>
          </a:xfrm>
        </p:spPr>
        <p:txBody>
          <a:bodyPr>
            <a:noAutofit/>
          </a:bodyPr>
          <a:lstStyle/>
          <a:p>
            <a:pPr>
              <a:spcBef>
                <a:spcPts val="224"/>
              </a:spcBef>
            </a:pPr>
            <a:r>
              <a:rPr lang="en-US" sz="2500" dirty="0"/>
              <a:t>An undergraduate CB/HRM honors thesis </a:t>
            </a:r>
            <a:r>
              <a:rPr lang="en-US" sz="2500" b="1" dirty="0"/>
              <a:t>is a major research project</a:t>
            </a:r>
            <a:r>
              <a:rPr lang="en-US" sz="2500" dirty="0"/>
              <a:t> in MOS carried out by a 4th year honors MOS student under the direction of a qualified MOS supervisor (e.g., a full-time, tenured/tenure-track MOS professor on main campus). </a:t>
            </a:r>
          </a:p>
          <a:p>
            <a:pPr>
              <a:spcBef>
                <a:spcPts val="224"/>
              </a:spcBef>
            </a:pPr>
            <a:r>
              <a:rPr lang="en-US" sz="2500" dirty="0"/>
              <a:t>The MOS thesis is to be an </a:t>
            </a:r>
            <a:r>
              <a:rPr lang="en-US" sz="2500" b="1" dirty="0"/>
              <a:t>empirical project that involves data collection</a:t>
            </a:r>
            <a:r>
              <a:rPr lang="en-US" sz="2500" dirty="0"/>
              <a:t>. It is not a purely theoretical paper, nor just an in-depth review of the literature. </a:t>
            </a:r>
          </a:p>
          <a:p>
            <a:pPr>
              <a:spcBef>
                <a:spcPts val="224"/>
              </a:spcBef>
            </a:pPr>
            <a:r>
              <a:rPr lang="en-US" sz="2500" b="1" dirty="0"/>
              <a:t>The student is generally expected to play a role in all phases of the research project</a:t>
            </a:r>
            <a:r>
              <a:rPr lang="en-US" sz="2500" dirty="0"/>
              <a:t>, including conceptualization, preparing materials and methods, data collection and analysis, and write-up. </a:t>
            </a:r>
          </a:p>
          <a:p>
            <a:pPr lvl="1">
              <a:spcBef>
                <a:spcPts val="224"/>
              </a:spcBef>
            </a:pPr>
            <a:r>
              <a:rPr lang="en-US" sz="2000" b="1" dirty="0">
                <a:solidFill>
                  <a:srgbClr val="FF0000"/>
                </a:solidFill>
              </a:rPr>
              <a:t>Please note that if a proposed project is unsuitable for an honors thesis, the faculty supervisor may require modifications or the development of an alternate project that is suitable. Your professor has copies of previous theses which you can review.</a:t>
            </a:r>
          </a:p>
          <a:p>
            <a:pPr>
              <a:spcBef>
                <a:spcPts val="224"/>
              </a:spcBef>
            </a:pPr>
            <a:endParaRPr lang="en-US" sz="2600" dirty="0"/>
          </a:p>
        </p:txBody>
      </p:sp>
    </p:spTree>
    <p:extLst>
      <p:ext uri="{BB962C8B-B14F-4D97-AF65-F5344CB8AC3E}">
        <p14:creationId xmlns:p14="http://schemas.microsoft.com/office/powerpoint/2010/main" val="346619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Honors Undergrad Theses Supervised</a:t>
            </a:r>
          </a:p>
        </p:txBody>
      </p:sp>
      <p:sp>
        <p:nvSpPr>
          <p:cNvPr id="3" name="Content Placeholder 2"/>
          <p:cNvSpPr>
            <a:spLocks noGrp="1"/>
          </p:cNvSpPr>
          <p:nvPr>
            <p:ph idx="1"/>
          </p:nvPr>
        </p:nvSpPr>
        <p:spPr>
          <a:xfrm>
            <a:off x="152400" y="1391487"/>
            <a:ext cx="8534400" cy="4708525"/>
          </a:xfrm>
        </p:spPr>
        <p:txBody>
          <a:bodyPr>
            <a:noAutofit/>
          </a:bodyPr>
          <a:lstStyle/>
          <a:p>
            <a:pPr lvl="0"/>
            <a:r>
              <a:rPr lang="en-US" sz="1350" dirty="0" err="1"/>
              <a:t>Honours</a:t>
            </a:r>
            <a:r>
              <a:rPr lang="en-US" sz="1350" dirty="0"/>
              <a:t> Thesis Co-Supervisor (with Jennifer Robertson) for </a:t>
            </a:r>
            <a:r>
              <a:rPr lang="en-US" sz="1350" b="1" dirty="0"/>
              <a:t>Wei Zhou</a:t>
            </a:r>
            <a:r>
              <a:rPr lang="en-US" sz="1350" dirty="0"/>
              <a:t>, University of Western Ontario </a:t>
            </a:r>
            <a:r>
              <a:rPr lang="en-US" sz="1350" dirty="0" err="1"/>
              <a:t>Honours</a:t>
            </a:r>
            <a:r>
              <a:rPr lang="en-US" sz="1350" dirty="0"/>
              <a:t> Consumer Behavior student (August 2017-May 2018). Thesis title:  </a:t>
            </a:r>
            <a:r>
              <a:rPr lang="en-US" sz="1350" i="1" dirty="0"/>
              <a:t>Understanding the Effect of Message Framing on Influencing Consumer Attitude Towards Green Products: The Moderating Roles of Self-Construal and Internal Environmental Locus of Control.</a:t>
            </a:r>
            <a:endParaRPr lang="en-CA" sz="1350" dirty="0"/>
          </a:p>
          <a:p>
            <a:pPr lvl="0"/>
            <a:r>
              <a:rPr lang="en-CA" sz="1350" dirty="0"/>
              <a:t>Honours Thesis Supervisor for </a:t>
            </a:r>
            <a:r>
              <a:rPr lang="en-CA" sz="1350" b="1" dirty="0"/>
              <a:t>Victoria Janet Burton</a:t>
            </a:r>
            <a:r>
              <a:rPr lang="en-CA" sz="1350" dirty="0"/>
              <a:t>, University of Western Ontario Honours Consumer Behavior student (August 2016-May 2017). Thesis title: </a:t>
            </a:r>
            <a:r>
              <a:rPr lang="en-CA" sz="1350" i="1" dirty="0"/>
              <a:t>Personality Determinants of Susceptibility to Online Channel Opinion Leaders</a:t>
            </a:r>
            <a:r>
              <a:rPr lang="en-CA" sz="1350" dirty="0"/>
              <a:t>.</a:t>
            </a:r>
          </a:p>
          <a:p>
            <a:pPr lvl="0"/>
            <a:r>
              <a:rPr lang="en-CA" sz="1350" dirty="0"/>
              <a:t>Honours Thesis Co-Supervisor (with Bonnie Simpson) for </a:t>
            </a:r>
            <a:r>
              <a:rPr lang="en-CA" sz="1350" b="1" dirty="0" err="1"/>
              <a:t>Adna</a:t>
            </a:r>
            <a:r>
              <a:rPr lang="en-CA" sz="1350" b="1" dirty="0"/>
              <a:t> </a:t>
            </a:r>
            <a:r>
              <a:rPr lang="en-CA" sz="1350" b="1" dirty="0" err="1"/>
              <a:t>Dozo</a:t>
            </a:r>
            <a:r>
              <a:rPr lang="en-CA" sz="1350" dirty="0"/>
              <a:t>, University of Western Ontario Honours Consumer Behavior student (August 2016-May 2017). Thesis title: </a:t>
            </a:r>
            <a:r>
              <a:rPr lang="en-CA" sz="1350" i="1" dirty="0"/>
              <a:t>Impression Management in Action: Consumer Spending as a Way of Impressing Others.</a:t>
            </a:r>
            <a:endParaRPr lang="en-CA" sz="1350" dirty="0"/>
          </a:p>
          <a:p>
            <a:pPr lvl="0"/>
            <a:r>
              <a:rPr lang="en-CA" sz="1350" dirty="0"/>
              <a:t>Honours Thesis Supervisor for </a:t>
            </a:r>
            <a:r>
              <a:rPr lang="en-CA" sz="1350" b="1" dirty="0"/>
              <a:t>Cecelia (</a:t>
            </a:r>
            <a:r>
              <a:rPr lang="en-CA" sz="1350" b="1" dirty="0" err="1"/>
              <a:t>XiXi</a:t>
            </a:r>
            <a:r>
              <a:rPr lang="en-CA" sz="1350" b="1" dirty="0"/>
              <a:t>) Xu</a:t>
            </a:r>
            <a:r>
              <a:rPr lang="en-CA" sz="1350" dirty="0"/>
              <a:t>, University of Western Ontario Honours Consumer Behavior student (August 2013-May 2014). Thesis title: </a:t>
            </a:r>
            <a:r>
              <a:rPr lang="en-CA" sz="1350" i="1" dirty="0"/>
              <a:t>How does the Degree of Acculturation to a Multiethnic Host Culture affect Ethnic Food Consumption Choices?</a:t>
            </a:r>
            <a:endParaRPr lang="en-CA" sz="1350" dirty="0"/>
          </a:p>
          <a:p>
            <a:pPr lvl="0"/>
            <a:r>
              <a:rPr lang="en-CA" sz="1350" dirty="0"/>
              <a:t>Honours Thesis Supervisor for </a:t>
            </a:r>
            <a:r>
              <a:rPr lang="en-CA" sz="1350" b="1" dirty="0"/>
              <a:t>Victoria </a:t>
            </a:r>
            <a:r>
              <a:rPr lang="en-CA" sz="1350" b="1" dirty="0" err="1"/>
              <a:t>Meiko</a:t>
            </a:r>
            <a:r>
              <a:rPr lang="en-CA" sz="1350" b="1" dirty="0"/>
              <a:t> Volk</a:t>
            </a:r>
            <a:r>
              <a:rPr lang="en-CA" sz="1350" dirty="0"/>
              <a:t>, University of Western Ontario Honours Consumer Behavior student (August 2013-May 2014). Thesis title: </a:t>
            </a:r>
            <a:r>
              <a:rPr lang="en-CA" sz="1350" i="1" dirty="0"/>
              <a:t>Environmental Locus of Control, Pro-environmental Behaviors, and Mediating Enablers and Constraints.</a:t>
            </a:r>
            <a:endParaRPr lang="en-CA" sz="1350" dirty="0"/>
          </a:p>
          <a:p>
            <a:pPr lvl="0"/>
            <a:r>
              <a:rPr lang="en-CA" sz="1350" dirty="0"/>
              <a:t>Honours Thesis Co-Supervisor (with Dr. </a:t>
            </a:r>
            <a:r>
              <a:rPr lang="en-CA" sz="1350" dirty="0" err="1"/>
              <a:t>Stefane</a:t>
            </a:r>
            <a:r>
              <a:rPr lang="en-CA" sz="1350" dirty="0"/>
              <a:t> </a:t>
            </a:r>
            <a:r>
              <a:rPr lang="en-CA" sz="1350" dirty="0" err="1"/>
              <a:t>Kabene</a:t>
            </a:r>
            <a:r>
              <a:rPr lang="en-CA" sz="1350" dirty="0"/>
              <a:t>) for </a:t>
            </a:r>
            <a:r>
              <a:rPr lang="en-CA" sz="1350" b="1" dirty="0"/>
              <a:t>Evan </a:t>
            </a:r>
            <a:r>
              <a:rPr lang="en-CA" sz="1350" b="1" dirty="0" err="1"/>
              <a:t>Weizenberg</a:t>
            </a:r>
            <a:r>
              <a:rPr lang="en-CA" sz="1350" dirty="0"/>
              <a:t>, University of Western Ontario Honours Psychology student (Sept. 2005-May 2006). Thesis title: </a:t>
            </a:r>
            <a:r>
              <a:rPr lang="en-CA" sz="1350" i="1" dirty="0"/>
              <a:t>The Impact of Culturally Determined Values on Perceptions of Health Care Quality</a:t>
            </a:r>
            <a:r>
              <a:rPr lang="en-CA" sz="1350" dirty="0"/>
              <a:t>.</a:t>
            </a:r>
          </a:p>
          <a:p>
            <a:pPr lvl="0"/>
            <a:r>
              <a:rPr lang="en-CA" sz="1350" dirty="0"/>
              <a:t>Honours Thesis Supervisor for </a:t>
            </a:r>
            <a:r>
              <a:rPr lang="en-CA" sz="1350" b="1" dirty="0"/>
              <a:t>Christine Yip</a:t>
            </a:r>
            <a:r>
              <a:rPr lang="en-CA" sz="1350" dirty="0"/>
              <a:t>, University of Western Ontario Honours Psychology student (Sept. 2006-April 2007). Thesis title: </a:t>
            </a:r>
            <a:r>
              <a:rPr lang="en-CA" sz="1350" i="1" dirty="0"/>
              <a:t>Culture’s Influence on Cosmopolitanism in Undergraduate Students.</a:t>
            </a:r>
            <a:endParaRPr lang="en-CA" sz="1350" dirty="0"/>
          </a:p>
          <a:p>
            <a:pPr lvl="0"/>
            <a:r>
              <a:rPr lang="en-CA" sz="1350" dirty="0"/>
              <a:t>Honours Thesis Supervisor for </a:t>
            </a:r>
            <a:r>
              <a:rPr lang="en-CA" sz="1350" b="1" dirty="0"/>
              <a:t>William Chang</a:t>
            </a:r>
            <a:r>
              <a:rPr lang="en-CA" sz="1350" dirty="0"/>
              <a:t>, University of Western Ontario Honours Psychology student (Sept. 2006-April 2007). Thesis title: </a:t>
            </a:r>
            <a:r>
              <a:rPr lang="en-CA" sz="1350" i="1" dirty="0"/>
              <a:t>Conflicting Perspectives of Materialism and Religiosity with the Korean-Canadian Community</a:t>
            </a:r>
            <a:r>
              <a:rPr lang="en-CA" sz="1350" dirty="0"/>
              <a:t>.</a:t>
            </a:r>
          </a:p>
        </p:txBody>
      </p:sp>
    </p:spTree>
    <p:extLst>
      <p:ext uri="{BB962C8B-B14F-4D97-AF65-F5344CB8AC3E}">
        <p14:creationId xmlns:p14="http://schemas.microsoft.com/office/powerpoint/2010/main" val="329792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CA" dirty="0"/>
              <a:t>Honors Thesis Learning Outcomes</a:t>
            </a:r>
          </a:p>
        </p:txBody>
      </p:sp>
      <p:graphicFrame>
        <p:nvGraphicFramePr>
          <p:cNvPr id="4" name="Table 3"/>
          <p:cNvGraphicFramePr>
            <a:graphicFrameLocks noGrp="1"/>
          </p:cNvGraphicFramePr>
          <p:nvPr>
            <p:extLst>
              <p:ext uri="{D42A27DB-BD31-4B8C-83A1-F6EECF244321}">
                <p14:modId xmlns:p14="http://schemas.microsoft.com/office/powerpoint/2010/main" val="3743659756"/>
              </p:ext>
            </p:extLst>
          </p:nvPr>
        </p:nvGraphicFramePr>
        <p:xfrm>
          <a:off x="304800" y="1143000"/>
          <a:ext cx="8305800" cy="5151120"/>
        </p:xfrm>
        <a:graphic>
          <a:graphicData uri="http://schemas.openxmlformats.org/drawingml/2006/table">
            <a:tbl>
              <a:tblPr firstRow="1" firstCol="1" bandRow="1">
                <a:tableStyleId>{5940675A-B579-460E-94D1-54222C63F5DA}</a:tableStyleId>
              </a:tblPr>
              <a:tblGrid>
                <a:gridCol w="2966902">
                  <a:extLst>
                    <a:ext uri="{9D8B030D-6E8A-4147-A177-3AD203B41FA5}">
                      <a16:colId xmlns:a16="http://schemas.microsoft.com/office/drawing/2014/main" val="2520330762"/>
                    </a:ext>
                  </a:extLst>
                </a:gridCol>
                <a:gridCol w="81098">
                  <a:extLst>
                    <a:ext uri="{9D8B030D-6E8A-4147-A177-3AD203B41FA5}">
                      <a16:colId xmlns:a16="http://schemas.microsoft.com/office/drawing/2014/main" val="1494896387"/>
                    </a:ext>
                  </a:extLst>
                </a:gridCol>
                <a:gridCol w="5257800">
                  <a:extLst>
                    <a:ext uri="{9D8B030D-6E8A-4147-A177-3AD203B41FA5}">
                      <a16:colId xmlns:a16="http://schemas.microsoft.com/office/drawing/2014/main" val="1859541878"/>
                    </a:ext>
                  </a:extLst>
                </a:gridCol>
              </a:tblGrid>
              <a:tr h="136150">
                <a:tc gridSpan="3">
                  <a:txBody>
                    <a:bodyPr/>
                    <a:lstStyle/>
                    <a:p>
                      <a:pPr algn="ctr">
                        <a:spcAft>
                          <a:spcPts val="0"/>
                        </a:spcAft>
                      </a:pPr>
                      <a:r>
                        <a:rPr lang="en-US" sz="1200">
                          <a:effectLst/>
                        </a:rPr>
                        <a:t>MOS 4999E Honors Thesis (Dr. M. Cleveland, August 2014)</a:t>
                      </a:r>
                      <a:endParaRPr lang="en-CA" sz="1400">
                        <a:effectLst/>
                      </a:endParaRPr>
                    </a:p>
                    <a:p>
                      <a:pPr algn="ctr">
                        <a:spcAft>
                          <a:spcPts val="0"/>
                        </a:spcAft>
                      </a:pPr>
                      <a:r>
                        <a:rPr lang="en-US" sz="1200">
                          <a:effectLst/>
                        </a:rPr>
                        <a:t> </a:t>
                      </a:r>
                      <a:endParaRPr lang="en-CA" sz="1400">
                        <a:effectLst/>
                        <a:latin typeface="Cambria" panose="02040503050406030204" pitchFamily="18" charset="0"/>
                        <a:ea typeface="MS Mincho"/>
                        <a:cs typeface="Times New Roman" panose="02020603050405020304" pitchFamily="18" charset="0"/>
                      </a:endParaRPr>
                    </a:p>
                  </a:txBody>
                  <a:tcPr marL="27849" marR="27849" marT="0" marB="0"/>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870586481"/>
                  </a:ext>
                </a:extLst>
              </a:tr>
              <a:tr h="396240">
                <a:tc>
                  <a:txBody>
                    <a:bodyPr/>
                    <a:lstStyle/>
                    <a:p>
                      <a:pPr>
                        <a:spcAft>
                          <a:spcPts val="0"/>
                        </a:spcAft>
                      </a:pPr>
                      <a:r>
                        <a:rPr lang="en-US" sz="1600" b="1" dirty="0">
                          <a:effectLst/>
                        </a:rPr>
                        <a:t>Learning Outcome</a:t>
                      </a:r>
                      <a:endParaRPr lang="en-CA" sz="1800" b="1" dirty="0">
                        <a:effectLst/>
                        <a:latin typeface="Cambria" panose="02040503050406030204" pitchFamily="18" charset="0"/>
                        <a:ea typeface="MS Mincho"/>
                        <a:cs typeface="Times New Roman" panose="02020603050405020304" pitchFamily="18" charset="0"/>
                      </a:endParaRPr>
                    </a:p>
                  </a:txBody>
                  <a:tcPr marL="27849" marR="27849" marT="0" marB="0"/>
                </a:tc>
                <a:tc>
                  <a:txBody>
                    <a:bodyPr/>
                    <a:lstStyle/>
                    <a:p>
                      <a:endParaRPr lang="en-CA" sz="2400" b="1"/>
                    </a:p>
                  </a:txBody>
                  <a:tcPr marL="27849" marR="27849" marT="0" marB="0"/>
                </a:tc>
                <a:tc>
                  <a:txBody>
                    <a:bodyPr/>
                    <a:lstStyle/>
                    <a:p>
                      <a:pPr>
                        <a:spcAft>
                          <a:spcPts val="0"/>
                        </a:spcAft>
                      </a:pPr>
                      <a:r>
                        <a:rPr lang="en-US" sz="1600" b="1" dirty="0">
                          <a:effectLst/>
                        </a:rPr>
                        <a:t>How Evaluated</a:t>
                      </a:r>
                      <a:endParaRPr lang="en-CA" sz="1800" b="1" dirty="0">
                        <a:effectLst/>
                        <a:latin typeface="Cambria" panose="02040503050406030204" pitchFamily="18" charset="0"/>
                        <a:ea typeface="MS Mincho"/>
                        <a:cs typeface="Times New Roman" panose="02020603050405020304" pitchFamily="18" charset="0"/>
                      </a:endParaRPr>
                    </a:p>
                  </a:txBody>
                  <a:tcPr marL="27849" marR="27849" marT="0" marB="0"/>
                </a:tc>
                <a:extLst>
                  <a:ext uri="{0D108BD9-81ED-4DB2-BD59-A6C34878D82A}">
                    <a16:rowId xmlns:a16="http://schemas.microsoft.com/office/drawing/2014/main" val="1279469880"/>
                  </a:ext>
                </a:extLst>
              </a:tr>
              <a:tr h="577607">
                <a:tc>
                  <a:txBody>
                    <a:bodyPr/>
                    <a:lstStyle/>
                    <a:p>
                      <a:pPr>
                        <a:spcAft>
                          <a:spcPts val="0"/>
                        </a:spcAft>
                      </a:pPr>
                      <a:r>
                        <a:rPr lang="en-US" sz="1200" b="1" dirty="0">
                          <a:solidFill>
                            <a:srgbClr val="002060"/>
                          </a:solidFill>
                          <a:effectLst/>
                        </a:rPr>
                        <a:t>Generate critical thinking and creative abilities with respect to theoretical approaches and assumptions in social science research, evaluating the appropriateness and limitations of different methodologies and analytical approaches.</a:t>
                      </a:r>
                      <a:endParaRPr lang="en-CA" sz="1400" b="1" dirty="0">
                        <a:solidFill>
                          <a:srgbClr val="002060"/>
                        </a:solidFill>
                        <a:effectLst/>
                      </a:endParaRPr>
                    </a:p>
                    <a:p>
                      <a:pPr>
                        <a:spcAft>
                          <a:spcPts val="0"/>
                        </a:spcAft>
                      </a:pPr>
                      <a:r>
                        <a:rPr lang="en-US" sz="1200" b="1" dirty="0">
                          <a:solidFill>
                            <a:srgbClr val="002060"/>
                          </a:solidFill>
                          <a:effectLst/>
                        </a:rPr>
                        <a:t> </a:t>
                      </a:r>
                      <a:endParaRPr lang="en-CA" sz="1400" b="1" dirty="0">
                        <a:solidFill>
                          <a:srgbClr val="002060"/>
                        </a:solidFill>
                        <a:effectLst/>
                        <a:latin typeface="Cambria" panose="02040503050406030204" pitchFamily="18" charset="0"/>
                        <a:ea typeface="MS Mincho"/>
                        <a:cs typeface="Times New Roman" panose="02020603050405020304" pitchFamily="18" charset="0"/>
                      </a:endParaRPr>
                    </a:p>
                  </a:txBody>
                  <a:tcPr marL="27849" marR="27849" marT="0" marB="0"/>
                </a:tc>
                <a:tc>
                  <a:txBody>
                    <a:bodyPr/>
                    <a:lstStyle/>
                    <a:p>
                      <a:endParaRPr lang="en-CA"/>
                    </a:p>
                  </a:txBody>
                  <a:tcPr marL="27849" marR="27849" marT="0" marB="0"/>
                </a:tc>
                <a:tc>
                  <a:txBody>
                    <a:bodyPr/>
                    <a:lstStyle/>
                    <a:p>
                      <a:pPr>
                        <a:spcAft>
                          <a:spcPts val="0"/>
                        </a:spcAft>
                      </a:pPr>
                      <a:r>
                        <a:rPr lang="en-US" sz="1200" dirty="0">
                          <a:effectLst/>
                        </a:rPr>
                        <a:t>Paper 1: Ethics Review Protocol (10%) – Students will complete an ethics protocol form outlining: the proposed research question, the theoretical background and corresponding hypotheses, a synopsis of proposed sampling plan and methodology, operationalization of key constructs, and tentative analytical approaches, and moreover, the ethical issues and considerations for the research subjects.</a:t>
                      </a:r>
                      <a:endParaRPr lang="en-CA" sz="1400" dirty="0">
                        <a:effectLst/>
                      </a:endParaRPr>
                    </a:p>
                    <a:p>
                      <a:pPr>
                        <a:spcAft>
                          <a:spcPts val="0"/>
                        </a:spcAft>
                      </a:pPr>
                      <a:r>
                        <a:rPr lang="en-US" sz="1200" dirty="0">
                          <a:effectLst/>
                        </a:rPr>
                        <a:t> </a:t>
                      </a:r>
                      <a:endParaRPr lang="en-CA" sz="1400" dirty="0">
                        <a:effectLst/>
                        <a:latin typeface="Cambria" panose="02040503050406030204" pitchFamily="18" charset="0"/>
                        <a:ea typeface="MS Mincho"/>
                        <a:cs typeface="Times New Roman" panose="02020603050405020304" pitchFamily="18" charset="0"/>
                      </a:endParaRPr>
                    </a:p>
                  </a:txBody>
                  <a:tcPr marL="27849" marR="27849" marT="0" marB="0"/>
                </a:tc>
                <a:extLst>
                  <a:ext uri="{0D108BD9-81ED-4DB2-BD59-A6C34878D82A}">
                    <a16:rowId xmlns:a16="http://schemas.microsoft.com/office/drawing/2014/main" val="2917053845"/>
                  </a:ext>
                </a:extLst>
              </a:tr>
              <a:tr h="1565727">
                <a:tc>
                  <a:txBody>
                    <a:bodyPr/>
                    <a:lstStyle/>
                    <a:p>
                      <a:pPr>
                        <a:spcAft>
                          <a:spcPts val="0"/>
                        </a:spcAft>
                      </a:pPr>
                      <a:r>
                        <a:rPr lang="en-US" sz="1200" b="1" dirty="0">
                          <a:solidFill>
                            <a:srgbClr val="002060"/>
                          </a:solidFill>
                          <a:effectLst/>
                        </a:rPr>
                        <a:t>Generate, design, and conduct an empirical study to investigate and solve a novel and managerially relevant research question. Students will gain experience formulating a research question, constructing a theoretical framework from an identification and interpretation of relevant literature, and generate hypotheses. They will execute the research plan by gathering and analyzing data. Students will apply their learned knowledge in justifying appropriate research design, data collection, and statistical analyses techniques, identify the limitations of the research, and conclude with the managerial and theoretical implications of the research.</a:t>
                      </a:r>
                      <a:endParaRPr lang="en-CA" sz="1400" b="1" dirty="0">
                        <a:solidFill>
                          <a:srgbClr val="002060"/>
                        </a:solidFill>
                        <a:effectLst/>
                        <a:latin typeface="Cambria" panose="02040503050406030204" pitchFamily="18" charset="0"/>
                        <a:ea typeface="MS Mincho"/>
                        <a:cs typeface="Times New Roman" panose="02020603050405020304" pitchFamily="18" charset="0"/>
                      </a:endParaRPr>
                    </a:p>
                  </a:txBody>
                  <a:tcPr marL="27849" marR="27849" marT="0" marB="0"/>
                </a:tc>
                <a:tc>
                  <a:txBody>
                    <a:bodyPr/>
                    <a:lstStyle/>
                    <a:p>
                      <a:endParaRPr lang="en-CA"/>
                    </a:p>
                  </a:txBody>
                  <a:tcPr marL="27849" marR="27849" marT="0" marB="0"/>
                </a:tc>
                <a:tc>
                  <a:txBody>
                    <a:bodyPr/>
                    <a:lstStyle/>
                    <a:p>
                      <a:pPr>
                        <a:spcAft>
                          <a:spcPts val="0"/>
                        </a:spcAft>
                      </a:pPr>
                      <a:r>
                        <a:rPr lang="en-US" sz="1200" dirty="0">
                          <a:effectLst/>
                        </a:rPr>
                        <a:t>Paper 2: Preliminary introduction (20%) — Students will formulate an essay elaborating on the proposed research, including the rationale, research question and objectives, theoretical background (literature review) and accompanying hypotheses/propositions.</a:t>
                      </a:r>
                      <a:endParaRPr lang="en-CA" sz="1400" dirty="0">
                        <a:effectLst/>
                      </a:endParaRPr>
                    </a:p>
                    <a:p>
                      <a:pPr>
                        <a:spcAft>
                          <a:spcPts val="0"/>
                        </a:spcAft>
                      </a:pPr>
                      <a:r>
                        <a:rPr lang="en-US" sz="1200" dirty="0">
                          <a:effectLst/>
                        </a:rPr>
                        <a:t> </a:t>
                      </a:r>
                      <a:endParaRPr lang="en-CA" sz="1400" dirty="0">
                        <a:effectLst/>
                      </a:endParaRPr>
                    </a:p>
                    <a:p>
                      <a:pPr>
                        <a:spcAft>
                          <a:spcPts val="0"/>
                        </a:spcAft>
                      </a:pPr>
                      <a:r>
                        <a:rPr lang="en-US" sz="1200" dirty="0">
                          <a:effectLst/>
                        </a:rPr>
                        <a:t>Paper 3: Preliminary methodology (20%)—Students will design a novel methodology for investigating the research question and accomplishing the research objectives. A methodology is proposed that includes the sample frame and sampling approach, research design, acknowledges limitations of the design, and proposes analytical/statistical procedures.</a:t>
                      </a:r>
                      <a:endParaRPr lang="en-CA" sz="1400" dirty="0">
                        <a:effectLst/>
                      </a:endParaRPr>
                    </a:p>
                    <a:p>
                      <a:pPr>
                        <a:spcAft>
                          <a:spcPts val="0"/>
                        </a:spcAft>
                      </a:pPr>
                      <a:r>
                        <a:rPr lang="en-US" sz="1200" dirty="0">
                          <a:effectLst/>
                        </a:rPr>
                        <a:t> </a:t>
                      </a:r>
                      <a:endParaRPr lang="en-CA" sz="1400" dirty="0">
                        <a:effectLst/>
                      </a:endParaRPr>
                    </a:p>
                    <a:p>
                      <a:pPr>
                        <a:spcAft>
                          <a:spcPts val="0"/>
                        </a:spcAft>
                      </a:pPr>
                      <a:r>
                        <a:rPr lang="en-US" sz="1200" dirty="0">
                          <a:effectLst/>
                        </a:rPr>
                        <a:t>Paper 4: Written thesis (50%) – This incorporates a refinement of papers 2 and 3 identified above along with a detailed exhibition of the sample and data, analyses performed, interpretation of findings and conclusions, a thorough critique of the conceptual and methodology aspects and implications of the research, including identifying limitations of the research and generating ideas for future research.</a:t>
                      </a:r>
                      <a:endParaRPr lang="en-CA" sz="1400" dirty="0">
                        <a:effectLst/>
                      </a:endParaRPr>
                    </a:p>
                    <a:p>
                      <a:pPr>
                        <a:spcAft>
                          <a:spcPts val="0"/>
                        </a:spcAft>
                      </a:pPr>
                      <a:r>
                        <a:rPr lang="en-US" sz="1200" dirty="0">
                          <a:effectLst/>
                        </a:rPr>
                        <a:t> </a:t>
                      </a:r>
                      <a:endParaRPr lang="en-CA" sz="1400" dirty="0">
                        <a:effectLst/>
                        <a:latin typeface="Cambria" panose="02040503050406030204" pitchFamily="18" charset="0"/>
                        <a:ea typeface="MS Mincho"/>
                        <a:cs typeface="Times New Roman" panose="02020603050405020304" pitchFamily="18" charset="0"/>
                      </a:endParaRPr>
                    </a:p>
                  </a:txBody>
                  <a:tcPr marL="27849" marR="27849" marT="0" marB="0"/>
                </a:tc>
                <a:extLst>
                  <a:ext uri="{0D108BD9-81ED-4DB2-BD59-A6C34878D82A}">
                    <a16:rowId xmlns:a16="http://schemas.microsoft.com/office/drawing/2014/main" val="1006524347"/>
                  </a:ext>
                </a:extLst>
              </a:tr>
            </a:tbl>
          </a:graphicData>
        </a:graphic>
      </p:graphicFrame>
    </p:spTree>
    <p:extLst>
      <p:ext uri="{BB962C8B-B14F-4D97-AF65-F5344CB8AC3E}">
        <p14:creationId xmlns:p14="http://schemas.microsoft.com/office/powerpoint/2010/main" val="44782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CA" dirty="0"/>
              <a:t>Honors Thesis Learning Outcomes</a:t>
            </a:r>
          </a:p>
        </p:txBody>
      </p:sp>
      <p:graphicFrame>
        <p:nvGraphicFramePr>
          <p:cNvPr id="4" name="Table 3"/>
          <p:cNvGraphicFramePr>
            <a:graphicFrameLocks noGrp="1"/>
          </p:cNvGraphicFramePr>
          <p:nvPr>
            <p:extLst>
              <p:ext uri="{D42A27DB-BD31-4B8C-83A1-F6EECF244321}">
                <p14:modId xmlns:p14="http://schemas.microsoft.com/office/powerpoint/2010/main" val="2064483740"/>
              </p:ext>
            </p:extLst>
          </p:nvPr>
        </p:nvGraphicFramePr>
        <p:xfrm>
          <a:off x="228600" y="1219200"/>
          <a:ext cx="8686800" cy="5303520"/>
        </p:xfrm>
        <a:graphic>
          <a:graphicData uri="http://schemas.openxmlformats.org/drawingml/2006/table">
            <a:tbl>
              <a:tblPr firstRow="1" firstCol="1" bandRow="1">
                <a:tableStyleId>{5940675A-B579-460E-94D1-54222C63F5DA}</a:tableStyleId>
              </a:tblPr>
              <a:tblGrid>
                <a:gridCol w="2729805">
                  <a:extLst>
                    <a:ext uri="{9D8B030D-6E8A-4147-A177-3AD203B41FA5}">
                      <a16:colId xmlns:a16="http://schemas.microsoft.com/office/drawing/2014/main" val="2520330762"/>
                    </a:ext>
                  </a:extLst>
                </a:gridCol>
                <a:gridCol w="218925">
                  <a:extLst>
                    <a:ext uri="{9D8B030D-6E8A-4147-A177-3AD203B41FA5}">
                      <a16:colId xmlns:a16="http://schemas.microsoft.com/office/drawing/2014/main" val="118831962"/>
                    </a:ext>
                  </a:extLst>
                </a:gridCol>
                <a:gridCol w="5738070">
                  <a:extLst>
                    <a:ext uri="{9D8B030D-6E8A-4147-A177-3AD203B41FA5}">
                      <a16:colId xmlns:a16="http://schemas.microsoft.com/office/drawing/2014/main" val="1859541878"/>
                    </a:ext>
                  </a:extLst>
                </a:gridCol>
              </a:tblGrid>
              <a:tr h="254000">
                <a:tc gridSpan="3">
                  <a:txBody>
                    <a:bodyPr/>
                    <a:lstStyle/>
                    <a:p>
                      <a:pPr algn="ctr">
                        <a:spcAft>
                          <a:spcPts val="0"/>
                        </a:spcAft>
                      </a:pPr>
                      <a:r>
                        <a:rPr lang="en-US" sz="1200" dirty="0">
                          <a:effectLst/>
                        </a:rPr>
                        <a:t>MOS 4999E Honors Thesis (Dr. M. Cleveland, August 2014)</a:t>
                      </a:r>
                      <a:endParaRPr lang="en-CA" sz="1400" dirty="0">
                        <a:effectLst/>
                      </a:endParaRPr>
                    </a:p>
                    <a:p>
                      <a:pPr algn="ctr">
                        <a:spcAft>
                          <a:spcPts val="0"/>
                        </a:spcAft>
                      </a:pPr>
                      <a:r>
                        <a:rPr lang="en-US" sz="1200" dirty="0">
                          <a:effectLst/>
                        </a:rPr>
                        <a:t> </a:t>
                      </a:r>
                      <a:endParaRPr lang="en-CA" sz="1400" dirty="0">
                        <a:effectLst/>
                        <a:latin typeface="Cambria" panose="02040503050406030204" pitchFamily="18" charset="0"/>
                        <a:ea typeface="MS Mincho"/>
                        <a:cs typeface="Times New Roman" panose="02020603050405020304" pitchFamily="18" charset="0"/>
                      </a:endParaRPr>
                    </a:p>
                  </a:txBody>
                  <a:tcPr marL="27849" marR="27849" marT="0" marB="0"/>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870586481"/>
                  </a:ext>
                </a:extLst>
              </a:tr>
              <a:tr h="472440">
                <a:tc>
                  <a:txBody>
                    <a:bodyPr/>
                    <a:lstStyle/>
                    <a:p>
                      <a:pPr>
                        <a:spcAft>
                          <a:spcPts val="0"/>
                        </a:spcAft>
                      </a:pPr>
                      <a:r>
                        <a:rPr lang="en-US" sz="1400" b="1" dirty="0">
                          <a:effectLst/>
                        </a:rPr>
                        <a:t>Learning Outcome</a:t>
                      </a:r>
                      <a:endParaRPr lang="en-CA" sz="1600" b="1" dirty="0">
                        <a:effectLst/>
                        <a:latin typeface="Cambria" panose="02040503050406030204" pitchFamily="18" charset="0"/>
                        <a:ea typeface="MS Mincho"/>
                        <a:cs typeface="Times New Roman" panose="02020603050405020304" pitchFamily="18" charset="0"/>
                      </a:endParaRPr>
                    </a:p>
                  </a:txBody>
                  <a:tcPr marL="27849" marR="27849" marT="0" marB="0"/>
                </a:tc>
                <a:tc>
                  <a:txBody>
                    <a:bodyPr/>
                    <a:lstStyle/>
                    <a:p>
                      <a:endParaRPr lang="en-CA" sz="6000" b="1" dirty="0"/>
                    </a:p>
                  </a:txBody>
                  <a:tcPr marL="27849" marR="27849" marT="0" marB="0"/>
                </a:tc>
                <a:tc>
                  <a:txBody>
                    <a:bodyPr/>
                    <a:lstStyle/>
                    <a:p>
                      <a:pPr>
                        <a:spcAft>
                          <a:spcPts val="0"/>
                        </a:spcAft>
                      </a:pPr>
                      <a:r>
                        <a:rPr lang="en-US" sz="1400" b="1" dirty="0">
                          <a:effectLst/>
                        </a:rPr>
                        <a:t>How Evaluated</a:t>
                      </a:r>
                      <a:endParaRPr lang="en-CA" sz="1600" b="1" dirty="0">
                        <a:effectLst/>
                        <a:latin typeface="Cambria" panose="02040503050406030204" pitchFamily="18" charset="0"/>
                        <a:ea typeface="MS Mincho"/>
                        <a:cs typeface="Times New Roman" panose="02020603050405020304" pitchFamily="18" charset="0"/>
                      </a:endParaRPr>
                    </a:p>
                  </a:txBody>
                  <a:tcPr marL="27849" marR="27849" marT="0" marB="0"/>
                </a:tc>
                <a:extLst>
                  <a:ext uri="{0D108BD9-81ED-4DB2-BD59-A6C34878D82A}">
                    <a16:rowId xmlns:a16="http://schemas.microsoft.com/office/drawing/2014/main" val="1279469880"/>
                  </a:ext>
                </a:extLst>
              </a:tr>
              <a:tr h="2286000">
                <a:tc>
                  <a:txBody>
                    <a:bodyPr/>
                    <a:lstStyle/>
                    <a:p>
                      <a:pPr>
                        <a:spcAft>
                          <a:spcPts val="0"/>
                        </a:spcAft>
                      </a:pPr>
                      <a:r>
                        <a:rPr lang="en-US" sz="1200" b="1" dirty="0">
                          <a:solidFill>
                            <a:srgbClr val="002060"/>
                          </a:solidFill>
                          <a:effectLst/>
                        </a:rPr>
                        <a:t>Explain how various social sciences phenomena are operationalized and measured, and contrast the different approaches used to study social-psychological phenomena; as well as appraise the conditions/circumstances for applying and revising these approaches.</a:t>
                      </a:r>
                      <a:endParaRPr lang="en-CA" sz="1400" b="1" dirty="0">
                        <a:solidFill>
                          <a:srgbClr val="002060"/>
                        </a:solidFill>
                        <a:effectLst/>
                      </a:endParaRPr>
                    </a:p>
                    <a:p>
                      <a:pPr>
                        <a:spcAft>
                          <a:spcPts val="0"/>
                        </a:spcAft>
                      </a:pPr>
                      <a:r>
                        <a:rPr lang="en-US" sz="1200" dirty="0">
                          <a:effectLst/>
                        </a:rPr>
                        <a:t> </a:t>
                      </a:r>
                      <a:endParaRPr lang="en-CA" sz="1400" dirty="0">
                        <a:effectLst/>
                        <a:latin typeface="Cambria" panose="02040503050406030204" pitchFamily="18" charset="0"/>
                        <a:ea typeface="MS Mincho"/>
                        <a:cs typeface="Times New Roman" panose="02020603050405020304" pitchFamily="18" charset="0"/>
                      </a:endParaRPr>
                    </a:p>
                  </a:txBody>
                  <a:tcPr marL="27849" marR="27849" marT="0" marB="0"/>
                </a:tc>
                <a:tc>
                  <a:txBody>
                    <a:bodyPr/>
                    <a:lstStyle/>
                    <a:p>
                      <a:endParaRPr lang="en-CA" sz="5400" dirty="0"/>
                    </a:p>
                  </a:txBody>
                  <a:tcPr marL="27849" marR="27849" marT="0" marB="0"/>
                </a:tc>
                <a:tc>
                  <a:txBody>
                    <a:bodyPr/>
                    <a:lstStyle/>
                    <a:p>
                      <a:pPr>
                        <a:spcAft>
                          <a:spcPts val="0"/>
                        </a:spcAft>
                      </a:pPr>
                      <a:r>
                        <a:rPr lang="en-US" sz="1200" dirty="0">
                          <a:effectLst/>
                        </a:rPr>
                        <a:t>Paper 1: Ethics Review Protocol (10%) – Students will complete an ethics protocol form outlining: the proposed research question, the theoretical background and corresponding hypotheses, a synopsis of proposed sampling plan and methodology, operationalization of key constructs, and tentative analytical approaches, and moreover, the ethical issues and considerations for the research subjects.</a:t>
                      </a:r>
                      <a:endParaRPr lang="en-CA" sz="1400" dirty="0">
                        <a:effectLst/>
                      </a:endParaRPr>
                    </a:p>
                    <a:p>
                      <a:pPr>
                        <a:spcAft>
                          <a:spcPts val="0"/>
                        </a:spcAft>
                      </a:pPr>
                      <a:r>
                        <a:rPr lang="en-US" sz="1200" dirty="0">
                          <a:effectLst/>
                        </a:rPr>
                        <a:t> </a:t>
                      </a:r>
                      <a:endParaRPr lang="en-CA" sz="1400" dirty="0">
                        <a:effectLst/>
                      </a:endParaRPr>
                    </a:p>
                    <a:p>
                      <a:pPr>
                        <a:spcAft>
                          <a:spcPts val="0"/>
                        </a:spcAft>
                      </a:pPr>
                      <a:r>
                        <a:rPr lang="en-US" sz="1200" dirty="0">
                          <a:effectLst/>
                        </a:rPr>
                        <a:t>Paper 2: Preliminary introduction (20%) — Students will formulate an essay elaborating on the proposed research, including the rationale, research question and objectives, theoretical background (literature review) and accompanying hypotheses/propositions.</a:t>
                      </a:r>
                      <a:endParaRPr lang="en-CA" sz="1400" dirty="0">
                        <a:effectLst/>
                      </a:endParaRPr>
                    </a:p>
                    <a:p>
                      <a:pPr>
                        <a:spcAft>
                          <a:spcPts val="0"/>
                        </a:spcAft>
                      </a:pPr>
                      <a:r>
                        <a:rPr lang="en-US" sz="1200" dirty="0">
                          <a:effectLst/>
                        </a:rPr>
                        <a:t> </a:t>
                      </a:r>
                      <a:endParaRPr lang="en-CA" sz="1400" dirty="0">
                        <a:effectLst/>
                      </a:endParaRPr>
                    </a:p>
                    <a:p>
                      <a:pPr>
                        <a:spcAft>
                          <a:spcPts val="0"/>
                        </a:spcAft>
                      </a:pPr>
                      <a:r>
                        <a:rPr lang="en-US" sz="1200" dirty="0">
                          <a:effectLst/>
                        </a:rPr>
                        <a:t>Paper 3: Preliminary methodology (20%)—Students will design a novel methodology for investigating the research question and accomplishing the research objectives. A methodology is proposed that includes the sample frame and sampling approach, research design, acknowledges limitations of the design, and proposes analytical/statistical procedures.</a:t>
                      </a:r>
                      <a:endParaRPr lang="en-CA" sz="1400" dirty="0">
                        <a:effectLst/>
                      </a:endParaRPr>
                    </a:p>
                    <a:p>
                      <a:pPr>
                        <a:spcAft>
                          <a:spcPts val="0"/>
                        </a:spcAft>
                      </a:pPr>
                      <a:r>
                        <a:rPr lang="en-US" sz="1200" dirty="0">
                          <a:effectLst/>
                        </a:rPr>
                        <a:t> </a:t>
                      </a:r>
                      <a:endParaRPr lang="en-CA" sz="1400" dirty="0">
                        <a:effectLst/>
                      </a:endParaRPr>
                    </a:p>
                    <a:p>
                      <a:pPr>
                        <a:spcAft>
                          <a:spcPts val="0"/>
                        </a:spcAft>
                      </a:pPr>
                      <a:r>
                        <a:rPr lang="en-US" sz="1200" dirty="0">
                          <a:effectLst/>
                        </a:rPr>
                        <a:t>Paper 4: Written thesis (50%) – This incorporates a refinement of papers 2 and 3 identified above along with a detailed exhibition of the sample and data, analyses performed, interpretation of findings and conclusions, a thorough critique of the conceptual and methodology aspects and implications of the research, including identifying limitations of the research and generating ideas for future research.</a:t>
                      </a:r>
                      <a:endParaRPr lang="en-CA" sz="1400" dirty="0">
                        <a:effectLst/>
                      </a:endParaRPr>
                    </a:p>
                    <a:p>
                      <a:pPr>
                        <a:spcAft>
                          <a:spcPts val="0"/>
                        </a:spcAft>
                      </a:pPr>
                      <a:r>
                        <a:rPr lang="en-US" sz="1200" dirty="0">
                          <a:effectLst/>
                        </a:rPr>
                        <a:t> </a:t>
                      </a:r>
                      <a:endParaRPr lang="en-CA" sz="1400" dirty="0">
                        <a:effectLst/>
                        <a:latin typeface="Cambria" panose="02040503050406030204" pitchFamily="18" charset="0"/>
                        <a:ea typeface="MS Mincho"/>
                        <a:cs typeface="Times New Roman" panose="02020603050405020304" pitchFamily="18" charset="0"/>
                      </a:endParaRPr>
                    </a:p>
                  </a:txBody>
                  <a:tcPr marL="27849" marR="27849" marT="0" marB="0"/>
                </a:tc>
                <a:extLst>
                  <a:ext uri="{0D108BD9-81ED-4DB2-BD59-A6C34878D82A}">
                    <a16:rowId xmlns:a16="http://schemas.microsoft.com/office/drawing/2014/main" val="2167014884"/>
                  </a:ext>
                </a:extLst>
              </a:tr>
            </a:tbl>
          </a:graphicData>
        </a:graphic>
      </p:graphicFrame>
    </p:spTree>
    <p:extLst>
      <p:ext uri="{BB962C8B-B14F-4D97-AF65-F5344CB8AC3E}">
        <p14:creationId xmlns:p14="http://schemas.microsoft.com/office/powerpoint/2010/main" val="315719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t>Not a lecture/seminar…</a:t>
            </a:r>
          </a:p>
        </p:txBody>
      </p:sp>
      <p:sp>
        <p:nvSpPr>
          <p:cNvPr id="3" name="Content Placeholder 2"/>
          <p:cNvSpPr>
            <a:spLocks noGrp="1"/>
          </p:cNvSpPr>
          <p:nvPr>
            <p:ph idx="1"/>
          </p:nvPr>
        </p:nvSpPr>
        <p:spPr>
          <a:xfrm>
            <a:off x="304800" y="1219200"/>
            <a:ext cx="8610600" cy="5486400"/>
          </a:xfrm>
        </p:spPr>
        <p:txBody>
          <a:bodyPr>
            <a:normAutofit fontScale="92500" lnSpcReduction="20000"/>
          </a:bodyPr>
          <a:lstStyle/>
          <a:p>
            <a:r>
              <a:rPr lang="en-US" b="1" dirty="0"/>
              <a:t>Self-directed, but meet with professor regularly!</a:t>
            </a:r>
          </a:p>
          <a:p>
            <a:pPr lvl="1"/>
            <a:r>
              <a:rPr lang="en-US" b="1" dirty="0"/>
              <a:t>on average, once per week (less often at beginning of thesis, more often towards end of thesis).</a:t>
            </a:r>
          </a:p>
          <a:p>
            <a:pPr lvl="2"/>
            <a:r>
              <a:rPr lang="en-US" b="1" dirty="0">
                <a:solidFill>
                  <a:srgbClr val="002060"/>
                </a:solidFill>
              </a:rPr>
              <a:t>Reading list (your prof can get you started, supplement with your own research)</a:t>
            </a:r>
          </a:p>
          <a:p>
            <a:pPr lvl="2"/>
            <a:r>
              <a:rPr lang="en-US" b="1" dirty="0">
                <a:solidFill>
                  <a:srgbClr val="002060"/>
                </a:solidFill>
              </a:rPr>
              <a:t>Research topic, research questions/objectives, hypotheses relationships</a:t>
            </a:r>
          </a:p>
          <a:p>
            <a:pPr lvl="2"/>
            <a:r>
              <a:rPr lang="en-US" b="1" dirty="0">
                <a:solidFill>
                  <a:srgbClr val="002060"/>
                </a:solidFill>
              </a:rPr>
              <a:t>Methodology, Ethics protocol (UWO NMREB, expedited/full review): DEADLINES HERE; if missed can delay entire project.</a:t>
            </a:r>
          </a:p>
          <a:p>
            <a:pPr lvl="3"/>
            <a:r>
              <a:rPr lang="en-US" b="1" dirty="0">
                <a:solidFill>
                  <a:srgbClr val="002060"/>
                </a:solidFill>
                <a:hlinkClick r:id="rId2"/>
              </a:rPr>
              <a:t>https://www.uwo.ca/research/ethics/human/deadlines.html</a:t>
            </a:r>
            <a:r>
              <a:rPr lang="en-US" b="1" dirty="0">
                <a:solidFill>
                  <a:srgbClr val="002060"/>
                </a:solidFill>
              </a:rPr>
              <a:t> </a:t>
            </a:r>
          </a:p>
          <a:p>
            <a:pPr lvl="2"/>
            <a:r>
              <a:rPr lang="en-US" b="1" dirty="0">
                <a:solidFill>
                  <a:srgbClr val="002060"/>
                </a:solidFill>
              </a:rPr>
              <a:t>Anticipated research expenses</a:t>
            </a:r>
          </a:p>
          <a:p>
            <a:pPr lvl="2"/>
            <a:r>
              <a:rPr lang="en-US" b="1" dirty="0">
                <a:solidFill>
                  <a:srgbClr val="002060"/>
                </a:solidFill>
              </a:rPr>
              <a:t>Coding, Analyses, Quality controls, reporting findings</a:t>
            </a:r>
          </a:p>
          <a:p>
            <a:pPr lvl="2"/>
            <a:r>
              <a:rPr lang="en-US" b="1" dirty="0">
                <a:solidFill>
                  <a:srgbClr val="002060"/>
                </a:solidFill>
              </a:rPr>
              <a:t>Preparing the thesis paper</a:t>
            </a:r>
          </a:p>
          <a:p>
            <a:r>
              <a:rPr lang="en-US" b="1" dirty="0"/>
              <a:t>Learn SPSS basics</a:t>
            </a:r>
          </a:p>
          <a:p>
            <a:r>
              <a:rPr lang="en-US" b="1" dirty="0"/>
              <a:t>How to write an undergrad thesis</a:t>
            </a:r>
          </a:p>
        </p:txBody>
      </p:sp>
    </p:spTree>
    <p:extLst>
      <p:ext uri="{BB962C8B-B14F-4D97-AF65-F5344CB8AC3E}">
        <p14:creationId xmlns:p14="http://schemas.microsoft.com/office/powerpoint/2010/main" val="159511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Evaluation</a:t>
            </a:r>
          </a:p>
        </p:txBody>
      </p:sp>
      <p:sp>
        <p:nvSpPr>
          <p:cNvPr id="3" name="Content Placeholder 2"/>
          <p:cNvSpPr>
            <a:spLocks noGrp="1"/>
          </p:cNvSpPr>
          <p:nvPr>
            <p:ph idx="1"/>
          </p:nvPr>
        </p:nvSpPr>
        <p:spPr/>
        <p:txBody>
          <a:bodyPr>
            <a:normAutofit lnSpcReduction="10000"/>
          </a:bodyPr>
          <a:lstStyle/>
          <a:p>
            <a:r>
              <a:rPr lang="en-US" b="1" dirty="0"/>
              <a:t>1. Paper: Ethics Review Protocol 10%</a:t>
            </a:r>
          </a:p>
          <a:p>
            <a:pPr lvl="1"/>
            <a:r>
              <a:rPr lang="en-US" b="1" dirty="0">
                <a:solidFill>
                  <a:srgbClr val="FF0000"/>
                </a:solidFill>
                <a:hlinkClick r:id="rId2"/>
              </a:rPr>
              <a:t>https://www.uwo.ca/research/ethics/human/index.html</a:t>
            </a:r>
            <a:r>
              <a:rPr lang="en-US" b="1" dirty="0">
                <a:solidFill>
                  <a:srgbClr val="FF0000"/>
                </a:solidFill>
              </a:rPr>
              <a:t> </a:t>
            </a:r>
          </a:p>
          <a:p>
            <a:r>
              <a:rPr lang="en-US" b="1" dirty="0"/>
              <a:t>2. Paper: Preliminary Introduction 20% </a:t>
            </a:r>
          </a:p>
          <a:p>
            <a:r>
              <a:rPr lang="en-US" b="1" dirty="0"/>
              <a:t>3. Paper: Preliminary Method 20% </a:t>
            </a:r>
          </a:p>
          <a:p>
            <a:r>
              <a:rPr lang="en-US" b="1" dirty="0"/>
              <a:t>4. Completed Written Thesis 50%</a:t>
            </a:r>
          </a:p>
          <a:p>
            <a:pPr lvl="1"/>
            <a:r>
              <a:rPr lang="en-US" b="1" dirty="0">
                <a:solidFill>
                  <a:srgbClr val="FF0000"/>
                </a:solidFill>
              </a:rPr>
              <a:t>Final written thesis: Two readers/evaluators (Supervisor + qualified faculty member invited by Supervisor)</a:t>
            </a:r>
          </a:p>
          <a:p>
            <a:pPr lvl="1"/>
            <a:endParaRPr lang="en-US" b="1" dirty="0"/>
          </a:p>
          <a:p>
            <a:pPr marL="0" indent="0">
              <a:buNone/>
            </a:pPr>
            <a:endParaRPr lang="en-US" b="1" dirty="0"/>
          </a:p>
        </p:txBody>
      </p:sp>
    </p:spTree>
    <p:extLst>
      <p:ext uri="{BB962C8B-B14F-4D97-AF65-F5344CB8AC3E}">
        <p14:creationId xmlns:p14="http://schemas.microsoft.com/office/powerpoint/2010/main" val="252756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Evaluation</a:t>
            </a:r>
          </a:p>
        </p:txBody>
      </p:sp>
      <p:graphicFrame>
        <p:nvGraphicFramePr>
          <p:cNvPr id="4" name="Table 3"/>
          <p:cNvGraphicFramePr>
            <a:graphicFrameLocks noGrp="1"/>
          </p:cNvGraphicFramePr>
          <p:nvPr>
            <p:extLst>
              <p:ext uri="{D42A27DB-BD31-4B8C-83A1-F6EECF244321}">
                <p14:modId xmlns:p14="http://schemas.microsoft.com/office/powerpoint/2010/main" val="3706796809"/>
              </p:ext>
            </p:extLst>
          </p:nvPr>
        </p:nvGraphicFramePr>
        <p:xfrm>
          <a:off x="432880" y="1752600"/>
          <a:ext cx="8406319" cy="4236720"/>
        </p:xfrm>
        <a:graphic>
          <a:graphicData uri="http://schemas.openxmlformats.org/drawingml/2006/table">
            <a:tbl>
              <a:tblPr firstRow="1" firstCol="1" bandRow="1">
                <a:tableStyleId>{073A0DAA-6AF3-43AB-8588-CEC1D06C72B9}</a:tableStyleId>
              </a:tblPr>
              <a:tblGrid>
                <a:gridCol w="5510720">
                  <a:extLst>
                    <a:ext uri="{9D8B030D-6E8A-4147-A177-3AD203B41FA5}">
                      <a16:colId xmlns:a16="http://schemas.microsoft.com/office/drawing/2014/main" val="1586641456"/>
                    </a:ext>
                  </a:extLst>
                </a:gridCol>
                <a:gridCol w="1220656">
                  <a:extLst>
                    <a:ext uri="{9D8B030D-6E8A-4147-A177-3AD203B41FA5}">
                      <a16:colId xmlns:a16="http://schemas.microsoft.com/office/drawing/2014/main" val="3910814583"/>
                    </a:ext>
                  </a:extLst>
                </a:gridCol>
                <a:gridCol w="1674943">
                  <a:extLst>
                    <a:ext uri="{9D8B030D-6E8A-4147-A177-3AD203B41FA5}">
                      <a16:colId xmlns:a16="http://schemas.microsoft.com/office/drawing/2014/main" val="2281442380"/>
                    </a:ext>
                  </a:extLst>
                </a:gridCol>
              </a:tblGrid>
              <a:tr h="0">
                <a:tc>
                  <a:txBody>
                    <a:bodyPr/>
                    <a:lstStyle/>
                    <a:p>
                      <a:pPr algn="ctr">
                        <a:lnSpc>
                          <a:spcPct val="115000"/>
                        </a:lnSpc>
                        <a:spcAft>
                          <a:spcPts val="0"/>
                        </a:spcAft>
                      </a:pPr>
                      <a:r>
                        <a:rPr lang="en-US" sz="1600" dirty="0">
                          <a:effectLst/>
                        </a:rPr>
                        <a:t>Component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600" dirty="0">
                          <a:effectLst/>
                        </a:rPr>
                        <a:t>% Grade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600" dirty="0">
                          <a:effectLst/>
                        </a:rPr>
                        <a:t>Weighted Grade (Points)</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2919448874"/>
                  </a:ext>
                </a:extLst>
              </a:tr>
              <a:tr h="0">
                <a:tc>
                  <a:txBody>
                    <a:bodyPr/>
                    <a:lstStyle/>
                    <a:p>
                      <a:pPr>
                        <a:lnSpc>
                          <a:spcPct val="115000"/>
                        </a:lnSpc>
                        <a:spcAft>
                          <a:spcPts val="0"/>
                        </a:spcAft>
                      </a:pPr>
                      <a:r>
                        <a:rPr lang="en-US" sz="2000" dirty="0">
                          <a:effectLst/>
                        </a:rPr>
                        <a:t>Ethics Protocol (10%)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 </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 /10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2628556461"/>
                  </a:ext>
                </a:extLst>
              </a:tr>
              <a:tr h="0">
                <a:tc>
                  <a:txBody>
                    <a:bodyPr/>
                    <a:lstStyle/>
                    <a:p>
                      <a:pPr>
                        <a:lnSpc>
                          <a:spcPct val="115000"/>
                        </a:lnSpc>
                        <a:spcAft>
                          <a:spcPts val="0"/>
                        </a:spcAft>
                      </a:pPr>
                      <a:r>
                        <a:rPr lang="en-US" sz="2000" dirty="0">
                          <a:effectLst/>
                        </a:rPr>
                        <a:t>Preliminary Introduction, Theory, &amp; Hypotheses (20%)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 </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/20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203192512"/>
                  </a:ext>
                </a:extLst>
              </a:tr>
              <a:tr h="0">
                <a:tc>
                  <a:txBody>
                    <a:bodyPr/>
                    <a:lstStyle/>
                    <a:p>
                      <a:pPr>
                        <a:lnSpc>
                          <a:spcPct val="115000"/>
                        </a:lnSpc>
                        <a:spcAft>
                          <a:spcPts val="0"/>
                        </a:spcAft>
                      </a:pPr>
                      <a:r>
                        <a:rPr lang="en-US" sz="2000" dirty="0">
                          <a:effectLst/>
                        </a:rPr>
                        <a:t>Preliminary Methodology &amp; Analyses (20%)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 </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/20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1221576602"/>
                  </a:ext>
                </a:extLst>
              </a:tr>
              <a:tr h="0">
                <a:tc>
                  <a:txBody>
                    <a:bodyPr/>
                    <a:lstStyle/>
                    <a:p>
                      <a:pPr>
                        <a:lnSpc>
                          <a:spcPct val="115000"/>
                        </a:lnSpc>
                        <a:spcAft>
                          <a:spcPts val="0"/>
                        </a:spcAft>
                      </a:pPr>
                      <a:r>
                        <a:rPr lang="en-US" sz="2000" dirty="0">
                          <a:effectLst/>
                        </a:rPr>
                        <a:t>Final Written Thesis-Supervisor Evaluation (25%)</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 </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/25</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2854537395"/>
                  </a:ext>
                </a:extLst>
              </a:tr>
              <a:tr h="0">
                <a:tc>
                  <a:txBody>
                    <a:bodyPr/>
                    <a:lstStyle/>
                    <a:p>
                      <a:pPr>
                        <a:lnSpc>
                          <a:spcPct val="115000"/>
                        </a:lnSpc>
                        <a:spcAft>
                          <a:spcPts val="0"/>
                        </a:spcAft>
                      </a:pPr>
                      <a:r>
                        <a:rPr lang="en-US" sz="2000" dirty="0">
                          <a:effectLst/>
                        </a:rPr>
                        <a:t>Final Written Thesis-2</a:t>
                      </a:r>
                      <a:r>
                        <a:rPr lang="en-US" sz="2000" baseline="30000" dirty="0">
                          <a:effectLst/>
                        </a:rPr>
                        <a:t>nd</a:t>
                      </a:r>
                      <a:r>
                        <a:rPr lang="en-US" sz="2000" dirty="0">
                          <a:effectLst/>
                        </a:rPr>
                        <a:t> Reader Evaluation (25%)</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 </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800">
                          <a:effectLst/>
                        </a:rPr>
                        <a:t>/25</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4136509842"/>
                  </a:ext>
                </a:extLst>
              </a:tr>
              <a:tr h="0">
                <a:tc>
                  <a:txBody>
                    <a:bodyPr/>
                    <a:lstStyle/>
                    <a:p>
                      <a:pPr>
                        <a:lnSpc>
                          <a:spcPct val="115000"/>
                        </a:lnSpc>
                        <a:spcAft>
                          <a:spcPts val="0"/>
                        </a:spcAft>
                      </a:pPr>
                      <a:r>
                        <a:rPr lang="en-US" sz="2400" dirty="0">
                          <a:effectLst/>
                        </a:rPr>
                        <a:t>       Overall Calculated Grade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2400" dirty="0">
                          <a:effectLst/>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a:txBody>
                    <a:bodyPr/>
                    <a:lstStyle/>
                    <a:p>
                      <a:pPr algn="ctr">
                        <a:lnSpc>
                          <a:spcPct val="115000"/>
                        </a:lnSpc>
                        <a:spcAft>
                          <a:spcPts val="0"/>
                        </a:spcAft>
                      </a:pPr>
                      <a:r>
                        <a:rPr lang="en-US" sz="1400">
                          <a:effectLst/>
                        </a:rPr>
                        <a:t>/100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304566264"/>
                  </a:ext>
                </a:extLst>
              </a:tr>
              <a:tr h="0">
                <a:tc>
                  <a:txBody>
                    <a:bodyPr/>
                    <a:lstStyle/>
                    <a:p>
                      <a:pPr>
                        <a:lnSpc>
                          <a:spcPct val="115000"/>
                        </a:lnSpc>
                        <a:spcAft>
                          <a:spcPts val="0"/>
                        </a:spcAft>
                      </a:pPr>
                      <a:r>
                        <a:rPr lang="en-US" sz="2400" dirty="0">
                          <a:effectLst/>
                        </a:rPr>
                        <a:t>Thesis Course Grade (rounded)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gridSpan="2">
                  <a:txBody>
                    <a:bodyPr/>
                    <a:lstStyle/>
                    <a:p>
                      <a:pPr algn="ctr">
                        <a:lnSpc>
                          <a:spcPct val="115000"/>
                        </a:lnSpc>
                        <a:spcAft>
                          <a:spcPts val="0"/>
                        </a:spcAft>
                      </a:pPr>
                      <a:r>
                        <a:rPr lang="en-US" sz="2400" dirty="0">
                          <a:effectLst/>
                        </a:rPr>
                        <a: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a:tc>
                <a:tc hMerge="1">
                  <a:txBody>
                    <a:bodyPr/>
                    <a:lstStyle/>
                    <a:p>
                      <a:endParaRPr lang="en-CA"/>
                    </a:p>
                  </a:txBody>
                  <a:tcPr/>
                </a:tc>
                <a:extLst>
                  <a:ext uri="{0D108BD9-81ED-4DB2-BD59-A6C34878D82A}">
                    <a16:rowId xmlns:a16="http://schemas.microsoft.com/office/drawing/2014/main" val="1907724271"/>
                  </a:ext>
                </a:extLst>
              </a:tr>
            </a:tbl>
          </a:graphicData>
        </a:graphic>
      </p:graphicFrame>
    </p:spTree>
    <p:extLst>
      <p:ext uri="{BB962C8B-B14F-4D97-AF65-F5344CB8AC3E}">
        <p14:creationId xmlns:p14="http://schemas.microsoft.com/office/powerpoint/2010/main" val="2950909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b="1" dirty="0"/>
              <a:t>Evaluation</a:t>
            </a: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marL="0" indent="0">
              <a:buNone/>
            </a:pPr>
            <a:r>
              <a:rPr lang="en-US" b="1" dirty="0">
                <a:solidFill>
                  <a:srgbClr val="FF0000"/>
                </a:solidFill>
              </a:rPr>
              <a:t>EVALUATION UWO grading guidelines</a:t>
            </a:r>
          </a:p>
          <a:p>
            <a:pPr lvl="1"/>
            <a:r>
              <a:rPr lang="en-US" b="1" dirty="0">
                <a:solidFill>
                  <a:srgbClr val="FF0000"/>
                </a:solidFill>
                <a:hlinkClick r:id="rId2"/>
              </a:rPr>
              <a:t>http://www.uwo.ca/univsec/handbook/general/grades_undergrad.pdf</a:t>
            </a:r>
            <a:endParaRPr lang="en-US" b="1" dirty="0">
              <a:solidFill>
                <a:srgbClr val="FF0000"/>
              </a:solidFill>
            </a:endParaRPr>
          </a:p>
          <a:p>
            <a:r>
              <a:rPr lang="en-US" b="1" dirty="0"/>
              <a:t>A+ 90-100: </a:t>
            </a:r>
            <a:r>
              <a:rPr lang="en-US" b="1" dirty="0">
                <a:solidFill>
                  <a:srgbClr val="002060"/>
                </a:solidFill>
              </a:rPr>
              <a:t>One could scarcely expect better from a student at this level </a:t>
            </a:r>
          </a:p>
          <a:p>
            <a:r>
              <a:rPr lang="en-US" b="1" dirty="0"/>
              <a:t>A 80-89: </a:t>
            </a:r>
            <a:r>
              <a:rPr lang="en-US" b="1" dirty="0">
                <a:solidFill>
                  <a:srgbClr val="002060"/>
                </a:solidFill>
              </a:rPr>
              <a:t>Superior work that is clearly above average </a:t>
            </a:r>
          </a:p>
          <a:p>
            <a:r>
              <a:rPr lang="en-US" b="1" dirty="0"/>
              <a:t>B 70-79: </a:t>
            </a:r>
            <a:r>
              <a:rPr lang="en-US" b="1" dirty="0">
                <a:solidFill>
                  <a:srgbClr val="002060"/>
                </a:solidFill>
              </a:rPr>
              <a:t>Good work, meeting all requirements, and eminently satisfactory </a:t>
            </a:r>
          </a:p>
          <a:p>
            <a:r>
              <a:rPr lang="en-US" b="1" dirty="0"/>
              <a:t>C 60-69: </a:t>
            </a:r>
            <a:r>
              <a:rPr lang="en-US" b="1" dirty="0">
                <a:solidFill>
                  <a:srgbClr val="002060"/>
                </a:solidFill>
              </a:rPr>
              <a:t>Competent work, meeting requirements </a:t>
            </a:r>
          </a:p>
          <a:p>
            <a:r>
              <a:rPr lang="en-US" b="1" dirty="0"/>
              <a:t>D 50-59: </a:t>
            </a:r>
            <a:r>
              <a:rPr lang="en-US" b="1" dirty="0">
                <a:solidFill>
                  <a:srgbClr val="002060"/>
                </a:solidFill>
              </a:rPr>
              <a:t>Fair work, minimally acceptable </a:t>
            </a:r>
          </a:p>
          <a:p>
            <a:r>
              <a:rPr lang="en-US" b="1" dirty="0"/>
              <a:t>F below 50: </a:t>
            </a:r>
            <a:r>
              <a:rPr lang="en-US" b="1" dirty="0">
                <a:solidFill>
                  <a:srgbClr val="002060"/>
                </a:solidFill>
              </a:rPr>
              <a:t>Fail </a:t>
            </a:r>
          </a:p>
        </p:txBody>
      </p:sp>
    </p:spTree>
    <p:extLst>
      <p:ext uri="{BB962C8B-B14F-4D97-AF65-F5344CB8AC3E}">
        <p14:creationId xmlns:p14="http://schemas.microsoft.com/office/powerpoint/2010/main" val="339830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l"/>
            <a:r>
              <a:rPr lang="en-US" b="1" dirty="0"/>
              <a:t>Tasks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3367649"/>
              </p:ext>
            </p:extLst>
          </p:nvPr>
        </p:nvGraphicFramePr>
        <p:xfrm>
          <a:off x="228600" y="1569660"/>
          <a:ext cx="8763000" cy="5242620"/>
        </p:xfrm>
        <a:graphic>
          <a:graphicData uri="http://schemas.openxmlformats.org/drawingml/2006/table">
            <a:tbl>
              <a:tblPr firstRow="1" bandRow="1">
                <a:tableStyleId>{5C22544A-7EE6-4342-B048-85BDC9FD1C3A}</a:tableStyleId>
              </a:tblPr>
              <a:tblGrid>
                <a:gridCol w="2515305">
                  <a:extLst>
                    <a:ext uri="{9D8B030D-6E8A-4147-A177-3AD203B41FA5}">
                      <a16:colId xmlns:a16="http://schemas.microsoft.com/office/drawing/2014/main" val="20000"/>
                    </a:ext>
                  </a:extLst>
                </a:gridCol>
                <a:gridCol w="6247695">
                  <a:extLst>
                    <a:ext uri="{9D8B030D-6E8A-4147-A177-3AD203B41FA5}">
                      <a16:colId xmlns:a16="http://schemas.microsoft.com/office/drawing/2014/main" val="20001"/>
                    </a:ext>
                  </a:extLst>
                </a:gridCol>
              </a:tblGrid>
              <a:tr h="344781">
                <a:tc>
                  <a:txBody>
                    <a:bodyPr/>
                    <a:lstStyle/>
                    <a:p>
                      <a:r>
                        <a:rPr lang="en-US" spc="-150" dirty="0"/>
                        <a:t>Date/Deadlines</a:t>
                      </a:r>
                    </a:p>
                  </a:txBody>
                  <a:tcPr/>
                </a:tc>
                <a:tc>
                  <a:txBody>
                    <a:bodyPr/>
                    <a:lstStyle/>
                    <a:p>
                      <a:r>
                        <a:rPr lang="en-US" spc="-150" dirty="0"/>
                        <a:t>Tasks</a:t>
                      </a:r>
                    </a:p>
                  </a:txBody>
                  <a:tcPr/>
                </a:tc>
                <a:extLst>
                  <a:ext uri="{0D108BD9-81ED-4DB2-BD59-A6C34878D82A}">
                    <a16:rowId xmlns:a16="http://schemas.microsoft.com/office/drawing/2014/main" val="10000"/>
                  </a:ext>
                </a:extLst>
              </a:tr>
              <a:tr h="651779">
                <a:tc>
                  <a:txBody>
                    <a:bodyPr/>
                    <a:lstStyle/>
                    <a:p>
                      <a:r>
                        <a:rPr lang="en-US" sz="2000" b="1" spc="-150" dirty="0"/>
                        <a:t>Early-mid September</a:t>
                      </a:r>
                    </a:p>
                  </a:txBody>
                  <a:tcPr/>
                </a:tc>
                <a:tc>
                  <a:txBody>
                    <a:bodyPr/>
                    <a:lstStyle/>
                    <a:p>
                      <a:r>
                        <a:rPr lang="en-US" sz="2000" b="1" kern="1200" spc="-150" dirty="0">
                          <a:solidFill>
                            <a:schemeClr val="dk1"/>
                          </a:solidFill>
                          <a:effectLst/>
                          <a:latin typeface="+mn-lt"/>
                          <a:ea typeface="+mn-ea"/>
                          <a:cs typeface="+mn-cs"/>
                        </a:rPr>
                        <a:t>Finalize Thesis Supervisor and Complete Initial Work on Thesis Topic, Reading</a:t>
                      </a:r>
                      <a:r>
                        <a:rPr lang="en-US" sz="2000" b="1" kern="1200" spc="-150" baseline="0" dirty="0">
                          <a:solidFill>
                            <a:schemeClr val="dk1"/>
                          </a:solidFill>
                          <a:effectLst/>
                          <a:latin typeface="+mn-lt"/>
                          <a:ea typeface="+mn-ea"/>
                          <a:cs typeface="+mn-cs"/>
                        </a:rPr>
                        <a:t> List and Readings</a:t>
                      </a:r>
                      <a:endParaRPr lang="en-US" sz="2000" b="1" spc="-150" dirty="0"/>
                    </a:p>
                  </a:txBody>
                  <a:tcPr/>
                </a:tc>
                <a:extLst>
                  <a:ext uri="{0D108BD9-81ED-4DB2-BD59-A6C34878D82A}">
                    <a16:rowId xmlns:a16="http://schemas.microsoft.com/office/drawing/2014/main" val="10001"/>
                  </a:ext>
                </a:extLst>
              </a:tr>
              <a:tr h="487740">
                <a:tc>
                  <a:txBody>
                    <a:bodyPr/>
                    <a:lstStyle/>
                    <a:p>
                      <a:r>
                        <a:rPr lang="en-US" sz="2000" b="1" spc="-150" dirty="0"/>
                        <a:t>Late</a:t>
                      </a:r>
                      <a:r>
                        <a:rPr lang="en-US" sz="2000" b="1" spc="-150" baseline="0" dirty="0"/>
                        <a:t> September</a:t>
                      </a:r>
                      <a:endParaRPr lang="en-US" sz="2000" b="1" spc="-150" dirty="0"/>
                    </a:p>
                  </a:txBody>
                  <a:tcPr/>
                </a:tc>
                <a:tc>
                  <a:txBody>
                    <a:bodyPr/>
                    <a:lstStyle/>
                    <a:p>
                      <a:r>
                        <a:rPr lang="en-US" sz="2000" b="1" kern="1200" spc="-150" dirty="0">
                          <a:solidFill>
                            <a:schemeClr val="dk1"/>
                          </a:solidFill>
                          <a:effectLst/>
                          <a:latin typeface="+mn-lt"/>
                          <a:ea typeface="+mn-ea"/>
                          <a:cs typeface="+mn-cs"/>
                        </a:rPr>
                        <a:t>Conceptualization of Specific Issue to be addressed in Thesis</a:t>
                      </a:r>
                      <a:endParaRPr lang="en-US" sz="2000" b="1" spc="-150" dirty="0"/>
                    </a:p>
                  </a:txBody>
                  <a:tcPr/>
                </a:tc>
                <a:extLst>
                  <a:ext uri="{0D108BD9-81ED-4DB2-BD59-A6C34878D82A}">
                    <a16:rowId xmlns:a16="http://schemas.microsoft.com/office/drawing/2014/main" val="10002"/>
                  </a:ext>
                </a:extLst>
              </a:tr>
              <a:tr h="651779">
                <a:tc>
                  <a:txBody>
                    <a:bodyPr/>
                    <a:lstStyle/>
                    <a:p>
                      <a:r>
                        <a:rPr lang="en-US" sz="2000" b="1" spc="-150" dirty="0"/>
                        <a:t>Mid October</a:t>
                      </a:r>
                    </a:p>
                  </a:txBody>
                  <a:tcPr/>
                </a:tc>
                <a:tc>
                  <a:txBody>
                    <a:bodyPr/>
                    <a:lstStyle/>
                    <a:p>
                      <a:r>
                        <a:rPr lang="en-US" sz="2000" b="1" kern="1200" spc="-150" dirty="0">
                          <a:solidFill>
                            <a:schemeClr val="dk1"/>
                          </a:solidFill>
                          <a:effectLst/>
                          <a:latin typeface="+mn-lt"/>
                          <a:ea typeface="+mn-ea"/>
                          <a:cs typeface="+mn-cs"/>
                        </a:rPr>
                        <a:t>Conceptualization of Thesis Procedure and Submission of Ethical Clearance</a:t>
                      </a:r>
                      <a:endParaRPr lang="en-US" sz="2000" b="1" spc="-150" dirty="0"/>
                    </a:p>
                  </a:txBody>
                  <a:tcPr/>
                </a:tc>
                <a:extLst>
                  <a:ext uri="{0D108BD9-81ED-4DB2-BD59-A6C34878D82A}">
                    <a16:rowId xmlns:a16="http://schemas.microsoft.com/office/drawing/2014/main" val="10003"/>
                  </a:ext>
                </a:extLst>
              </a:tr>
              <a:tr h="651779">
                <a:tc>
                  <a:txBody>
                    <a:bodyPr/>
                    <a:lstStyle/>
                    <a:p>
                      <a:r>
                        <a:rPr lang="en-US" sz="2000" b="1" spc="-150" dirty="0"/>
                        <a:t>November-December</a:t>
                      </a:r>
                    </a:p>
                  </a:txBody>
                  <a:tcPr/>
                </a:tc>
                <a:tc>
                  <a:txBody>
                    <a:bodyPr/>
                    <a:lstStyle/>
                    <a:p>
                      <a:r>
                        <a:rPr lang="en-US" sz="2000" b="1" spc="-150" baseline="0" dirty="0"/>
                        <a:t>Continue Writing Literature Review, Hypotheses, Methodology (design of surveys, experiments, etc.)</a:t>
                      </a:r>
                      <a:endParaRPr lang="en-US" sz="2000" b="1" spc="-150" dirty="0"/>
                    </a:p>
                  </a:txBody>
                  <a:tcPr/>
                </a:tc>
                <a:extLst>
                  <a:ext uri="{0D108BD9-81ED-4DB2-BD59-A6C34878D82A}">
                    <a16:rowId xmlns:a16="http://schemas.microsoft.com/office/drawing/2014/main" val="10004"/>
                  </a:ext>
                </a:extLst>
              </a:tr>
              <a:tr h="651779">
                <a:tc>
                  <a:txBody>
                    <a:bodyPr/>
                    <a:lstStyle/>
                    <a:p>
                      <a:r>
                        <a:rPr lang="en-US" sz="2000" b="1" spc="-150" dirty="0"/>
                        <a:t>Late November, early December</a:t>
                      </a:r>
                    </a:p>
                  </a:txBody>
                  <a:tcPr/>
                </a:tc>
                <a:tc>
                  <a:txBody>
                    <a:bodyPr/>
                    <a:lstStyle/>
                    <a:p>
                      <a:r>
                        <a:rPr lang="en-US" sz="2000" b="1" spc="-150" dirty="0"/>
                        <a:t>Report</a:t>
                      </a:r>
                      <a:r>
                        <a:rPr lang="en-US" sz="2000" b="1" spc="-150" baseline="0" dirty="0"/>
                        <a:t> from NMREB (ethics approval), Preliminary Literature + Method due Mid-December</a:t>
                      </a:r>
                      <a:endParaRPr lang="en-US" sz="2000" b="1" spc="-150" dirty="0"/>
                    </a:p>
                  </a:txBody>
                  <a:tcPr/>
                </a:tc>
                <a:extLst>
                  <a:ext uri="{0D108BD9-81ED-4DB2-BD59-A6C34878D82A}">
                    <a16:rowId xmlns:a16="http://schemas.microsoft.com/office/drawing/2014/main" val="10005"/>
                  </a:ext>
                </a:extLst>
              </a:tr>
              <a:tr h="368397">
                <a:tc>
                  <a:txBody>
                    <a:bodyPr/>
                    <a:lstStyle/>
                    <a:p>
                      <a:r>
                        <a:rPr lang="en-US" sz="2000" b="1" spc="-150" dirty="0"/>
                        <a:t>January-February</a:t>
                      </a:r>
                    </a:p>
                  </a:txBody>
                  <a:tcPr/>
                </a:tc>
                <a:tc>
                  <a:txBody>
                    <a:bodyPr/>
                    <a:lstStyle/>
                    <a:p>
                      <a:r>
                        <a:rPr lang="en-US" sz="2000" b="1" spc="-150" dirty="0"/>
                        <a:t>Data Collection, Data</a:t>
                      </a:r>
                      <a:r>
                        <a:rPr lang="en-US" sz="2000" b="1" spc="-150" baseline="0" dirty="0"/>
                        <a:t> A</a:t>
                      </a:r>
                      <a:r>
                        <a:rPr lang="en-US" sz="2000" b="1" spc="-150" dirty="0"/>
                        <a:t>nalyses</a:t>
                      </a:r>
                    </a:p>
                  </a:txBody>
                  <a:tcPr/>
                </a:tc>
                <a:extLst>
                  <a:ext uri="{0D108BD9-81ED-4DB2-BD59-A6C34878D82A}">
                    <a16:rowId xmlns:a16="http://schemas.microsoft.com/office/drawing/2014/main" val="10006"/>
                  </a:ext>
                </a:extLst>
              </a:tr>
              <a:tr h="368397">
                <a:tc>
                  <a:txBody>
                    <a:bodyPr/>
                    <a:lstStyle/>
                    <a:p>
                      <a:r>
                        <a:rPr lang="en-US" sz="2000" b="1" spc="-150" dirty="0"/>
                        <a:t>Early March</a:t>
                      </a:r>
                    </a:p>
                  </a:txBody>
                  <a:tcPr/>
                </a:tc>
                <a:tc>
                  <a:txBody>
                    <a:bodyPr/>
                    <a:lstStyle/>
                    <a:p>
                      <a:r>
                        <a:rPr lang="en-US" sz="2000" b="1" spc="-150" dirty="0"/>
                        <a:t>Complete Data Analyses</a:t>
                      </a:r>
                    </a:p>
                  </a:txBody>
                  <a:tcPr/>
                </a:tc>
                <a:extLst>
                  <a:ext uri="{0D108BD9-81ED-4DB2-BD59-A6C34878D82A}">
                    <a16:rowId xmlns:a16="http://schemas.microsoft.com/office/drawing/2014/main" val="10007"/>
                  </a:ext>
                </a:extLst>
              </a:tr>
              <a:tr h="368397">
                <a:tc>
                  <a:txBody>
                    <a:bodyPr/>
                    <a:lstStyle/>
                    <a:p>
                      <a:r>
                        <a:rPr lang="en-US" sz="2000" b="1" spc="-150" dirty="0"/>
                        <a:t>Late March</a:t>
                      </a:r>
                    </a:p>
                  </a:txBody>
                  <a:tcPr/>
                </a:tc>
                <a:tc>
                  <a:txBody>
                    <a:bodyPr/>
                    <a:lstStyle/>
                    <a:p>
                      <a:r>
                        <a:rPr lang="en-US" sz="2000" b="1" spc="-150" dirty="0"/>
                        <a:t>Hand</a:t>
                      </a:r>
                      <a:r>
                        <a:rPr lang="en-US" sz="2000" b="1" spc="-150" baseline="0" dirty="0"/>
                        <a:t> in Thesis Draft to Supervisor</a:t>
                      </a:r>
                      <a:endParaRPr lang="en-US" sz="2000" b="1" spc="-150" dirty="0"/>
                    </a:p>
                  </a:txBody>
                  <a:tcPr/>
                </a:tc>
                <a:extLst>
                  <a:ext uri="{0D108BD9-81ED-4DB2-BD59-A6C34878D82A}">
                    <a16:rowId xmlns:a16="http://schemas.microsoft.com/office/drawing/2014/main" val="10008"/>
                  </a:ext>
                </a:extLst>
              </a:tr>
              <a:tr h="368397">
                <a:tc>
                  <a:txBody>
                    <a:bodyPr/>
                    <a:lstStyle/>
                    <a:p>
                      <a:r>
                        <a:rPr lang="en-US" sz="2000" b="1" spc="-150" dirty="0"/>
                        <a:t>Mid-April</a:t>
                      </a:r>
                    </a:p>
                  </a:txBody>
                  <a:tcPr/>
                </a:tc>
                <a:tc>
                  <a:txBody>
                    <a:bodyPr/>
                    <a:lstStyle/>
                    <a:p>
                      <a:r>
                        <a:rPr lang="en-US" sz="2000" b="1" spc="-150" dirty="0"/>
                        <a:t>Final, revised copy of thesis (Supervisor</a:t>
                      </a:r>
                      <a:r>
                        <a:rPr lang="en-US" sz="2000" b="1" spc="-150" baseline="0" dirty="0"/>
                        <a:t> + 2</a:t>
                      </a:r>
                      <a:r>
                        <a:rPr lang="en-US" sz="2000" b="1" spc="-150" baseline="30000" dirty="0"/>
                        <a:t>nd</a:t>
                      </a:r>
                      <a:r>
                        <a:rPr lang="en-US" sz="2000" b="1" spc="-150" baseline="0" dirty="0"/>
                        <a:t> Reader)</a:t>
                      </a:r>
                      <a:endParaRPr lang="en-US" sz="2000" b="1" spc="-150" dirty="0"/>
                    </a:p>
                  </a:txBody>
                  <a:tcPr/>
                </a:tc>
                <a:extLst>
                  <a:ext uri="{0D108BD9-81ED-4DB2-BD59-A6C34878D82A}">
                    <a16:rowId xmlns:a16="http://schemas.microsoft.com/office/drawing/2014/main" val="10009"/>
                  </a:ext>
                </a:extLst>
              </a:tr>
            </a:tbl>
          </a:graphicData>
        </a:graphic>
      </p:graphicFrame>
      <p:sp>
        <p:nvSpPr>
          <p:cNvPr id="5" name="Rectangle 4"/>
          <p:cNvSpPr/>
          <p:nvPr/>
        </p:nvSpPr>
        <p:spPr>
          <a:xfrm>
            <a:off x="1905000" y="0"/>
            <a:ext cx="7162800" cy="1569660"/>
          </a:xfrm>
          <a:prstGeom prst="rect">
            <a:avLst/>
          </a:prstGeom>
        </p:spPr>
        <p:txBody>
          <a:bodyPr wrap="square">
            <a:spAutoFit/>
          </a:bodyPr>
          <a:lstStyle/>
          <a:p>
            <a:r>
              <a:rPr lang="en-US" sz="1600" b="1" dirty="0">
                <a:latin typeface="Arial Narrow" panose="020B0606020202030204" pitchFamily="34" charset="0"/>
              </a:rPr>
              <a:t>NOTE. </a:t>
            </a:r>
            <a:r>
              <a:rPr lang="en-US" sz="1600" dirty="0">
                <a:latin typeface="Arial Narrow" panose="020B0606020202030204" pitchFamily="34" charset="0"/>
              </a:rPr>
              <a:t>This schedule provides a general guide for structuring your time. Your thesis project may vary somewhat. As such, you should establish with your supervisor a specific timetable for completing each major phase of your thesis. When scheduling your project, you should note that some studies may require a more complicated process (and thus longer time period) for ethical approval, especially if they involve any form of deception or the use of special populations (i.e., clinical samples, school children, </a:t>
            </a:r>
            <a:r>
              <a:rPr lang="en-US" sz="1600" dirty="0" err="1">
                <a:latin typeface="Arial Narrow" panose="020B0606020202030204" pitchFamily="34" charset="0"/>
              </a:rPr>
              <a:t>etc</a:t>
            </a:r>
            <a:r>
              <a:rPr lang="en-US" sz="1600" dirty="0">
                <a:latin typeface="Arial Narrow" panose="020B0606020202030204" pitchFamily="34" charset="0"/>
              </a:rPr>
              <a:t>). </a:t>
            </a:r>
          </a:p>
        </p:txBody>
      </p:sp>
    </p:spTree>
    <p:extLst>
      <p:ext uri="{BB962C8B-B14F-4D97-AF65-F5344CB8AC3E}">
        <p14:creationId xmlns:p14="http://schemas.microsoft.com/office/powerpoint/2010/main" val="814340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4450</Words>
  <Application>Microsoft Macintosh PowerPoint</Application>
  <PresentationFormat>On-screen Show (4:3)</PresentationFormat>
  <Paragraphs>248</Paragraphs>
  <Slides>20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Arial Narrow</vt:lpstr>
      <vt:lpstr>Arial Rounded MT Bold</vt:lpstr>
      <vt:lpstr>Calibri</vt:lpstr>
      <vt:lpstr>Cambria</vt:lpstr>
      <vt:lpstr>Garamond</vt:lpstr>
      <vt:lpstr>Office Theme</vt:lpstr>
      <vt:lpstr>1_Office Theme</vt:lpstr>
      <vt:lpstr>MOS-4999E Honors Specialization in Consumer Behavior with Thesis</vt:lpstr>
      <vt:lpstr>The Thesis</vt:lpstr>
      <vt:lpstr>Honors Thesis Learning Outcomes</vt:lpstr>
      <vt:lpstr>Honors Thesis Learning Outcomes</vt:lpstr>
      <vt:lpstr>Not a lecture/seminar…</vt:lpstr>
      <vt:lpstr>Evaluation</vt:lpstr>
      <vt:lpstr>Evaluation</vt:lpstr>
      <vt:lpstr>Evaluation</vt:lpstr>
      <vt:lpstr>Tasks</vt:lpstr>
      <vt:lpstr>Other Things…</vt:lpstr>
      <vt:lpstr>Selecting A Research Topic</vt:lpstr>
      <vt:lpstr>PowerPoint Presentation</vt:lpstr>
      <vt:lpstr>Examples of Academic Research Questions (drawn in part from my research...note your research questions need not be so complex!):  </vt:lpstr>
      <vt:lpstr>Translate MGMT Program into Marketing Research Problem</vt:lpstr>
      <vt:lpstr>PowerPoint Presentation</vt:lpstr>
      <vt:lpstr>Examples of papers (journal, conference) published with my students (student indicated in bold)</vt:lpstr>
      <vt:lpstr>Examples of papers (journal, conference) published with my students (student indicated in bold)</vt:lpstr>
      <vt:lpstr>Examples of papers (journal, conference) published with my students (student indicated in bold)</vt:lpstr>
      <vt:lpstr>Examples of papers (journal, conference) published with my students (student indicated in bold)</vt:lpstr>
      <vt:lpstr>Honors Undergrad Theses Supervised</vt:lpstr>
    </vt:vector>
  </TitlesOfParts>
  <Company>UWO SSC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MOS-4999E Honors Specialization in Consumer Behavior with Thesis</dc:title>
  <dc:creator>Mark Cleveland</dc:creator>
  <cp:lastModifiedBy>Bonnie Simpson</cp:lastModifiedBy>
  <cp:revision>21</cp:revision>
  <cp:lastPrinted>2018-09-05T14:31:01Z</cp:lastPrinted>
  <dcterms:created xsi:type="dcterms:W3CDTF">2013-09-03T15:18:18Z</dcterms:created>
  <dcterms:modified xsi:type="dcterms:W3CDTF">2022-08-16T23:22:56Z</dcterms:modified>
</cp:coreProperties>
</file>